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3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Agrupar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" name="Image 0" descr="Image 0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" name="Image 1" descr="Image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8625" y="4007644"/>
              <a:ext cx="428625" cy="571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" name="Shape 0"/>
            <p:cNvSpPr/>
            <p:nvPr/>
          </p:nvSpPr>
          <p:spPr>
            <a:xfrm>
              <a:off x="7046025" y="428625"/>
              <a:ext cx="1669350" cy="364332"/>
            </a:xfrm>
            <a:prstGeom prst="roundRect">
              <a:avLst>
                <a:gd name="adj" fmla="val 16667"/>
              </a:avLst>
            </a:prstGeom>
            <a:solidFill>
              <a:srgbClr val="F39C12">
                <a:alpha val="20000"/>
              </a:srgbClr>
            </a:solidFill>
            <a:ln w="3175" cap="flat">
              <a:solidFill>
                <a:srgbClr val="F39C12">
                  <a:alpha val="6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23" name="Image 2" descr="Imag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217475" y="532208"/>
              <a:ext cx="128589" cy="1285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" name="Text 1"/>
            <p:cNvSpPr txBox="1"/>
            <p:nvPr/>
          </p:nvSpPr>
          <p:spPr>
            <a:xfrm>
              <a:off x="7417500" y="526653"/>
              <a:ext cx="1086050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b="1" sz="9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defRPr>
              </a:lvl1pPr>
            </a:lstStyle>
            <a:p>
              <a:pPr/>
              <a:r>
                <a:t> Edad Media (s. XII) </a:t>
              </a:r>
            </a:p>
          </p:txBody>
        </p:sp>
        <p:sp>
          <p:nvSpPr>
            <p:cNvPr id="25" name="Text 2"/>
            <p:cNvSpPr txBox="1"/>
            <p:nvPr/>
          </p:nvSpPr>
          <p:spPr>
            <a:xfrm>
              <a:off x="2296397" y="518319"/>
              <a:ext cx="4551179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b="1" spc="2" sz="4200">
                  <a:solidFill>
                    <a:srgbClr val="E74C3C"/>
                  </a:solidFill>
                  <a:latin typeface="Noto Sans"/>
                  <a:ea typeface="Noto Sans"/>
                  <a:cs typeface="Noto Sans"/>
                  <a:sym typeface="Noto Sans"/>
                </a:defRPr>
              </a:lvl1pPr>
            </a:lstStyle>
            <a:p>
              <a:pPr/>
              <a:r>
                <a:t>Cantar de Mio Cid</a:t>
              </a:r>
            </a:p>
          </p:txBody>
        </p:sp>
        <p:sp>
          <p:nvSpPr>
            <p:cNvPr id="26" name="Text 3"/>
            <p:cNvSpPr txBox="1"/>
            <p:nvPr/>
          </p:nvSpPr>
          <p:spPr>
            <a:xfrm>
              <a:off x="2955403" y="1430734"/>
              <a:ext cx="3233195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pc="1" sz="2100">
                  <a:solidFill>
                    <a:srgbClr val="ECF0F1"/>
                  </a:solidFill>
                  <a:latin typeface="Noto Sans"/>
                  <a:ea typeface="Noto Sans"/>
                  <a:cs typeface="Noto Sans"/>
                  <a:sym typeface="Noto Sans"/>
                </a:defRPr>
              </a:lvl1pPr>
            </a:lstStyle>
            <a:p>
              <a:pPr/>
              <a:r>
                <a:t>Análisis Ideológico y Social</a:t>
              </a:r>
            </a:p>
          </p:txBody>
        </p:sp>
        <p:sp>
          <p:nvSpPr>
            <p:cNvPr id="27" name="Shape 4"/>
            <p:cNvSpPr/>
            <p:nvPr/>
          </p:nvSpPr>
          <p:spPr>
            <a:xfrm>
              <a:off x="1979544" y="2293143"/>
              <a:ext cx="5184912" cy="1378745"/>
            </a:xfrm>
            <a:prstGeom prst="rect">
              <a:avLst/>
            </a:prstGeom>
            <a:solidFill>
              <a:srgbClr val="000000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" name="Shape 5"/>
            <p:cNvSpPr/>
            <p:nvPr/>
          </p:nvSpPr>
          <p:spPr>
            <a:xfrm>
              <a:off x="1979544" y="2293143"/>
              <a:ext cx="28576" cy="1378745"/>
            </a:xfrm>
            <a:prstGeom prst="rect">
              <a:avLst/>
            </a:prstGeom>
            <a:solidFill>
              <a:srgbClr val="F39C1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29" name="Image 3" descr="Image 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279581" y="2493168"/>
              <a:ext cx="160735" cy="142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" name="Text 6"/>
            <p:cNvSpPr txBox="1"/>
            <p:nvPr/>
          </p:nvSpPr>
          <p:spPr>
            <a:xfrm>
              <a:off x="2579745" y="2463006"/>
              <a:ext cx="1802037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defRPr>
              </a:lvl1pPr>
            </a:lstStyle>
            <a:p>
              <a:pPr/>
              <a:r>
                <a:t>Obra: Cantar de Mio Cid</a:t>
              </a:r>
            </a:p>
          </p:txBody>
        </p:sp>
        <p:pic>
          <p:nvPicPr>
            <p:cNvPr id="31" name="Image 4" descr="Image 4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79581" y="2857500"/>
              <a:ext cx="178595" cy="1428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" name="Text 7"/>
            <p:cNvSpPr txBox="1"/>
            <p:nvPr/>
          </p:nvSpPr>
          <p:spPr>
            <a:xfrm>
              <a:off x="2606504" y="2827337"/>
              <a:ext cx="1141637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defRPr>
              </a:lvl1pPr>
            </a:lstStyle>
            <a:p>
              <a:pPr/>
              <a:r>
                <a:t>Autor: Anónimo</a:t>
              </a:r>
            </a:p>
          </p:txBody>
        </p:sp>
        <p:pic>
          <p:nvPicPr>
            <p:cNvPr id="33" name="Image 5" descr="Image 5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279581" y="3221831"/>
              <a:ext cx="160735" cy="142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" name="Text 8"/>
            <p:cNvSpPr txBox="1"/>
            <p:nvPr/>
          </p:nvSpPr>
          <p:spPr>
            <a:xfrm>
              <a:off x="2662246" y="3191668"/>
              <a:ext cx="4087398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defRPr>
              </a:lvl1pPr>
            </a:lstStyle>
            <a:p>
              <a:pPr/>
              <a:r>
                <a:t>Primera obra narrativa extensa de la literatura española</a:t>
              </a:r>
            </a:p>
          </p:txBody>
        </p:sp>
        <p:pic>
          <p:nvPicPr>
            <p:cNvPr id="35" name="Image 6" descr="Image 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429375" y="2428875"/>
              <a:ext cx="2286000" cy="228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39353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Text 0"/>
          <p:cNvSpPr txBox="1"/>
          <p:nvPr/>
        </p:nvSpPr>
        <p:spPr>
          <a:xfrm>
            <a:off x="428625" y="482599"/>
            <a:ext cx="36516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27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Conclusión Experta (I)</a:t>
            </a:r>
          </a:p>
        </p:txBody>
      </p:sp>
      <p:sp>
        <p:nvSpPr>
          <p:cNvPr id="259" name="Text 1"/>
          <p:cNvSpPr txBox="1"/>
          <p:nvPr/>
        </p:nvSpPr>
        <p:spPr>
          <a:xfrm>
            <a:off x="428625" y="1400572"/>
            <a:ext cx="2147789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La honra del Cid presenta una </a:t>
            </a:r>
          </a:p>
        </p:txBody>
      </p:sp>
      <p:sp>
        <p:nvSpPr>
          <p:cNvPr id="260" name="Text 2"/>
          <p:cNvSpPr txBox="1"/>
          <p:nvPr/>
        </p:nvSpPr>
        <p:spPr>
          <a:xfrm>
            <a:off x="2681417" y="1400572"/>
            <a:ext cx="112214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naturaleza dual</a:t>
            </a:r>
          </a:p>
        </p:txBody>
      </p:sp>
      <p:sp>
        <p:nvSpPr>
          <p:cNvPr id="261" name="Text 3"/>
          <p:cNvSpPr txBox="1"/>
          <p:nvPr/>
        </p:nvSpPr>
        <p:spPr>
          <a:xfrm>
            <a:off x="3878219" y="1400572"/>
            <a:ext cx="351657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que </a:t>
            </a:r>
          </a:p>
        </p:txBody>
      </p:sp>
      <p:sp>
        <p:nvSpPr>
          <p:cNvPr id="262" name="Text 4"/>
          <p:cNvSpPr txBox="1"/>
          <p:nvPr/>
        </p:nvSpPr>
        <p:spPr>
          <a:xfrm>
            <a:off x="428625" y="1636315"/>
            <a:ext cx="29270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refleja la transición ideológica de la época: </a:t>
            </a:r>
          </a:p>
        </p:txBody>
      </p:sp>
      <p:sp>
        <p:nvSpPr>
          <p:cNvPr id="263" name="Shape 5"/>
          <p:cNvSpPr/>
          <p:nvPr/>
        </p:nvSpPr>
        <p:spPr>
          <a:xfrm>
            <a:off x="428625" y="2057400"/>
            <a:ext cx="1851655" cy="1057275"/>
          </a:xfrm>
          <a:prstGeom prst="rect">
            <a:avLst/>
          </a:prstGeom>
          <a:solidFill>
            <a:srgbClr val="F39C12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4" name="Text 6"/>
          <p:cNvSpPr txBox="1"/>
          <p:nvPr/>
        </p:nvSpPr>
        <p:spPr>
          <a:xfrm>
            <a:off x="670592" y="2195512"/>
            <a:ext cx="1367719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b="1" sz="10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Colectiva en su origen</a:t>
            </a:r>
          </a:p>
        </p:txBody>
      </p:sp>
      <p:sp>
        <p:nvSpPr>
          <p:cNvPr id="265" name="Text 7"/>
          <p:cNvSpPr txBox="1"/>
          <p:nvPr/>
        </p:nvSpPr>
        <p:spPr>
          <a:xfrm>
            <a:off x="535781" y="2494756"/>
            <a:ext cx="1637342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Nace del reconocimiento social y la legitimación del rey</a:t>
            </a:r>
          </a:p>
        </p:txBody>
      </p:sp>
      <p:sp>
        <p:nvSpPr>
          <p:cNvPr id="266" name="Shape 8"/>
          <p:cNvSpPr/>
          <p:nvPr/>
        </p:nvSpPr>
        <p:spPr>
          <a:xfrm>
            <a:off x="2434595" y="2057400"/>
            <a:ext cx="1851655" cy="1057275"/>
          </a:xfrm>
          <a:prstGeom prst="rect">
            <a:avLst/>
          </a:prstGeom>
          <a:solidFill>
            <a:srgbClr val="F39C12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7" name="Text 9"/>
          <p:cNvSpPr txBox="1"/>
          <p:nvPr/>
        </p:nvSpPr>
        <p:spPr>
          <a:xfrm>
            <a:off x="2541752" y="2302668"/>
            <a:ext cx="1637341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10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Individual en su desarrollo</a:t>
            </a:r>
          </a:p>
        </p:txBody>
      </p:sp>
      <p:sp>
        <p:nvSpPr>
          <p:cNvPr id="268" name="Text 10"/>
          <p:cNvSpPr txBox="1"/>
          <p:nvPr/>
        </p:nvSpPr>
        <p:spPr>
          <a:xfrm>
            <a:off x="2541752" y="2709068"/>
            <a:ext cx="163734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El héroe la conquista por su propio esfuerzo y mérito</a:t>
            </a:r>
          </a:p>
        </p:txBody>
      </p:sp>
      <p:sp>
        <p:nvSpPr>
          <p:cNvPr id="269" name="Text 11"/>
          <p:cNvSpPr txBox="1"/>
          <p:nvPr/>
        </p:nvSpPr>
        <p:spPr>
          <a:xfrm>
            <a:off x="428625" y="3357959"/>
            <a:ext cx="1952824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Esta dualidad representa la </a:t>
            </a:r>
          </a:p>
        </p:txBody>
      </p:sp>
      <p:sp>
        <p:nvSpPr>
          <p:cNvPr id="270" name="Text 12"/>
          <p:cNvSpPr txBox="1"/>
          <p:nvPr/>
        </p:nvSpPr>
        <p:spPr>
          <a:xfrm>
            <a:off x="2476313" y="3357959"/>
            <a:ext cx="1189709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tensión entre lo </a:t>
            </a:r>
          </a:p>
        </p:txBody>
      </p:sp>
      <p:sp>
        <p:nvSpPr>
          <p:cNvPr id="271" name="Text 13"/>
          <p:cNvSpPr txBox="1"/>
          <p:nvPr/>
        </p:nvSpPr>
        <p:spPr>
          <a:xfrm>
            <a:off x="428624" y="3593703"/>
            <a:ext cx="173181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colectivo y lo individual</a:t>
            </a:r>
          </a:p>
        </p:txBody>
      </p:sp>
      <p:sp>
        <p:nvSpPr>
          <p:cNvPr id="272" name="Text 14"/>
          <p:cNvSpPr txBox="1"/>
          <p:nvPr/>
        </p:nvSpPr>
        <p:spPr>
          <a:xfrm>
            <a:off x="2217632" y="3593703"/>
            <a:ext cx="1300287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que caracteriza el </a:t>
            </a:r>
          </a:p>
        </p:txBody>
      </p:sp>
      <p:sp>
        <p:nvSpPr>
          <p:cNvPr id="273" name="Text 15"/>
          <p:cNvSpPr txBox="1"/>
          <p:nvPr/>
        </p:nvSpPr>
        <p:spPr>
          <a:xfrm>
            <a:off x="428624" y="3829447"/>
            <a:ext cx="134248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momento histórico. </a:t>
            </a:r>
          </a:p>
        </p:txBody>
      </p:sp>
      <p:sp>
        <p:nvSpPr>
          <p:cNvPr id="274" name="Text 16"/>
          <p:cNvSpPr txBox="1"/>
          <p:nvPr/>
        </p:nvSpPr>
        <p:spPr>
          <a:xfrm>
            <a:off x="556133" y="4348163"/>
            <a:ext cx="373011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i="1"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"El Cid encarna la contradicción de un sujeto que, siendo feudal, anticipa valores que desafían el propio sistema que lo define." </a:t>
            </a:r>
          </a:p>
        </p:txBody>
      </p:sp>
      <p:pic>
        <p:nvPicPr>
          <p:cNvPr id="275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4919" y="1739502"/>
            <a:ext cx="3571876" cy="285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Text 0"/>
          <p:cNvSpPr txBox="1"/>
          <p:nvPr/>
        </p:nvSpPr>
        <p:spPr>
          <a:xfrm>
            <a:off x="428625" y="482599"/>
            <a:ext cx="374692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27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Conclusión Experta (II)</a:t>
            </a:r>
          </a:p>
        </p:txBody>
      </p:sp>
      <p:sp>
        <p:nvSpPr>
          <p:cNvPr id="279" name="Text 1"/>
          <p:cNvSpPr txBox="1"/>
          <p:nvPr/>
        </p:nvSpPr>
        <p:spPr>
          <a:xfrm>
            <a:off x="428625" y="1400572"/>
            <a:ext cx="1562894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El poema convierte la </a:t>
            </a:r>
          </a:p>
        </p:txBody>
      </p:sp>
      <p:sp>
        <p:nvSpPr>
          <p:cNvPr id="280" name="Text 2"/>
          <p:cNvSpPr txBox="1"/>
          <p:nvPr/>
        </p:nvSpPr>
        <p:spPr>
          <a:xfrm>
            <a:off x="2051176" y="1400572"/>
            <a:ext cx="117274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ideología feudal</a:t>
            </a:r>
          </a:p>
        </p:txBody>
      </p:sp>
      <p:sp>
        <p:nvSpPr>
          <p:cNvPr id="281" name="Text 3"/>
          <p:cNvSpPr txBox="1"/>
          <p:nvPr/>
        </p:nvSpPr>
        <p:spPr>
          <a:xfrm>
            <a:off x="3287269" y="1400572"/>
            <a:ext cx="563514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en una </a:t>
            </a:r>
          </a:p>
        </p:txBody>
      </p:sp>
      <p:sp>
        <p:nvSpPr>
          <p:cNvPr id="282" name="Text 4"/>
          <p:cNvSpPr txBox="1"/>
          <p:nvPr/>
        </p:nvSpPr>
        <p:spPr>
          <a:xfrm>
            <a:off x="3878052" y="1400572"/>
            <a:ext cx="444749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épica </a:t>
            </a:r>
          </a:p>
        </p:txBody>
      </p:sp>
      <p:sp>
        <p:nvSpPr>
          <p:cNvPr id="283" name="Text 5"/>
          <p:cNvSpPr txBox="1"/>
          <p:nvPr/>
        </p:nvSpPr>
        <p:spPr>
          <a:xfrm>
            <a:off x="428624" y="1636315"/>
            <a:ext cx="1317254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de ascenso social</a:t>
            </a:r>
          </a:p>
        </p:txBody>
      </p:sp>
      <p:sp>
        <p:nvSpPr>
          <p:cNvPr id="284" name="Text 6"/>
          <p:cNvSpPr txBox="1"/>
          <p:nvPr/>
        </p:nvSpPr>
        <p:spPr>
          <a:xfrm>
            <a:off x="1748795" y="1636315"/>
            <a:ext cx="12700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. </a:t>
            </a:r>
          </a:p>
        </p:txBody>
      </p:sp>
      <p:sp>
        <p:nvSpPr>
          <p:cNvPr id="285" name="Shape 7"/>
          <p:cNvSpPr/>
          <p:nvPr/>
        </p:nvSpPr>
        <p:spPr>
          <a:xfrm>
            <a:off x="428625" y="1985963"/>
            <a:ext cx="3857625" cy="928689"/>
          </a:xfrm>
          <a:prstGeom prst="rect">
            <a:avLst/>
          </a:prstGeom>
          <a:solidFill>
            <a:srgbClr val="F39C12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6" name="Shape 8"/>
          <p:cNvSpPr/>
          <p:nvPr/>
        </p:nvSpPr>
        <p:spPr>
          <a:xfrm>
            <a:off x="428625" y="1985963"/>
            <a:ext cx="28575" cy="928689"/>
          </a:xfrm>
          <a:prstGeom prst="rect">
            <a:avLst/>
          </a:prstGeom>
          <a:solidFill>
            <a:srgbClr val="F39C1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7" name="Text 9"/>
          <p:cNvSpPr txBox="1"/>
          <p:nvPr/>
        </p:nvSpPr>
        <p:spPr>
          <a:xfrm>
            <a:off x="428625" y="2127854"/>
            <a:ext cx="3857625" cy="644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70053" tIns="170053" rIns="170053" bIns="170053" anchor="ctr">
            <a:spAutoFit/>
          </a:bodyPr>
          <a:lstStyle>
            <a:lvl1pPr>
              <a:defRPr i="1"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"El Cantar de Mio Cid legitima una nueva forma de poder basada en la acción y la justicia, no solo en la cuna." </a:t>
            </a:r>
          </a:p>
        </p:txBody>
      </p:sp>
      <p:sp>
        <p:nvSpPr>
          <p:cNvPr id="288" name="Text 10"/>
          <p:cNvSpPr txBox="1"/>
          <p:nvPr/>
        </p:nvSpPr>
        <p:spPr>
          <a:xfrm>
            <a:off x="428625" y="3086497"/>
            <a:ext cx="301977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El texto anticipa transformaciones sociales: </a:t>
            </a:r>
          </a:p>
        </p:txBody>
      </p:sp>
      <p:pic>
        <p:nvPicPr>
          <p:cNvPr id="289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625" y="3471862"/>
            <a:ext cx="125017" cy="142876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Text 11"/>
          <p:cNvSpPr txBox="1"/>
          <p:nvPr/>
        </p:nvSpPr>
        <p:spPr>
          <a:xfrm>
            <a:off x="660797" y="3479800"/>
            <a:ext cx="214203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De la nobleza de sangre a la nobleza de mérito</a:t>
            </a:r>
          </a:p>
        </p:txBody>
      </p:sp>
      <p:pic>
        <p:nvPicPr>
          <p:cNvPr id="291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625" y="3793330"/>
            <a:ext cx="125017" cy="142876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ext 12"/>
          <p:cNvSpPr txBox="1"/>
          <p:nvPr/>
        </p:nvSpPr>
        <p:spPr>
          <a:xfrm>
            <a:off x="660797" y="3801269"/>
            <a:ext cx="172392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Del vasallaje pasivo a la lealtad activa</a:t>
            </a:r>
          </a:p>
        </p:txBody>
      </p:sp>
      <p:pic>
        <p:nvPicPr>
          <p:cNvPr id="293" name="Image 3" descr="Imag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625" y="4114800"/>
            <a:ext cx="125017" cy="142875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Text 13"/>
          <p:cNvSpPr txBox="1"/>
          <p:nvPr/>
        </p:nvSpPr>
        <p:spPr>
          <a:xfrm>
            <a:off x="660796" y="4122737"/>
            <a:ext cx="184294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De la honra heredada a la honra ganada</a:t>
            </a:r>
          </a:p>
        </p:txBody>
      </p:sp>
      <p:pic>
        <p:nvPicPr>
          <p:cNvPr id="295" name="Image 4" descr="Imag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43512" y="1371600"/>
            <a:ext cx="3214689" cy="3214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707982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Text 0"/>
          <p:cNvSpPr txBox="1"/>
          <p:nvPr/>
        </p:nvSpPr>
        <p:spPr>
          <a:xfrm>
            <a:off x="428625" y="536574"/>
            <a:ext cx="828675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27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El Cantar de Mio Cid como documento de transición histórica</a:t>
            </a:r>
          </a:p>
        </p:txBody>
      </p:sp>
      <p:sp>
        <p:nvSpPr>
          <p:cNvPr id="299" name="Text 1"/>
          <p:cNvSpPr txBox="1"/>
          <p:nvPr/>
        </p:nvSpPr>
        <p:spPr>
          <a:xfrm>
            <a:off x="428625" y="1914922"/>
            <a:ext cx="23289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El </a:t>
            </a:r>
          </a:p>
        </p:txBody>
      </p:sp>
      <p:sp>
        <p:nvSpPr>
          <p:cNvPr id="300" name="Text 2"/>
          <p:cNvSpPr txBox="1"/>
          <p:nvPr/>
        </p:nvSpPr>
        <p:spPr>
          <a:xfrm>
            <a:off x="597423" y="1914922"/>
            <a:ext cx="1308176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Cantar de Mio Cid</a:t>
            </a:r>
          </a:p>
        </p:txBody>
      </p:sp>
      <p:sp>
        <p:nvSpPr>
          <p:cNvPr id="301" name="Text 3"/>
          <p:cNvSpPr txBox="1"/>
          <p:nvPr/>
        </p:nvSpPr>
        <p:spPr>
          <a:xfrm>
            <a:off x="1958950" y="1914922"/>
            <a:ext cx="2096517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refleja un momento crucial de </a:t>
            </a:r>
          </a:p>
        </p:txBody>
      </p:sp>
      <p:sp>
        <p:nvSpPr>
          <p:cNvPr id="302" name="Text 4"/>
          <p:cNvSpPr txBox="1"/>
          <p:nvPr/>
        </p:nvSpPr>
        <p:spPr>
          <a:xfrm>
            <a:off x="428625" y="2150665"/>
            <a:ext cx="3045669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transición ideológica en la historia española: </a:t>
            </a:r>
          </a:p>
        </p:txBody>
      </p:sp>
      <p:sp>
        <p:nvSpPr>
          <p:cNvPr id="303" name="Shape 5"/>
          <p:cNvSpPr/>
          <p:nvPr/>
        </p:nvSpPr>
        <p:spPr>
          <a:xfrm>
            <a:off x="428625" y="2500313"/>
            <a:ext cx="3857625" cy="1164431"/>
          </a:xfrm>
          <a:prstGeom prst="rect">
            <a:avLst/>
          </a:prstGeom>
          <a:solidFill>
            <a:srgbClr val="F39C12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4" name="Shape 6"/>
          <p:cNvSpPr/>
          <p:nvPr/>
        </p:nvSpPr>
        <p:spPr>
          <a:xfrm>
            <a:off x="428625" y="2500313"/>
            <a:ext cx="28575" cy="1164431"/>
          </a:xfrm>
          <a:prstGeom prst="rect">
            <a:avLst/>
          </a:prstGeom>
          <a:solidFill>
            <a:srgbClr val="F39C1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5" name="Text 7"/>
          <p:cNvSpPr txBox="1"/>
          <p:nvPr/>
        </p:nvSpPr>
        <p:spPr>
          <a:xfrm>
            <a:off x="571500" y="2670175"/>
            <a:ext cx="2829558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3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Síntesis de la transformación social</a:t>
            </a:r>
          </a:p>
        </p:txBody>
      </p:sp>
      <p:sp>
        <p:nvSpPr>
          <p:cNvPr id="306" name="Text 8"/>
          <p:cNvSpPr txBox="1"/>
          <p:nvPr/>
        </p:nvSpPr>
        <p:spPr>
          <a:xfrm>
            <a:off x="571500" y="3074193"/>
            <a:ext cx="357187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El poema convierte la ideología feudal en una épica de ascenso social, legitimando una nueva forma de poder basada en la acción y la justicia, no solo en la cuna. </a:t>
            </a:r>
          </a:p>
        </p:txBody>
      </p:sp>
      <p:sp>
        <p:nvSpPr>
          <p:cNvPr id="307" name="Text 9"/>
          <p:cNvSpPr txBox="1"/>
          <p:nvPr/>
        </p:nvSpPr>
        <p:spPr>
          <a:xfrm>
            <a:off x="428624" y="3836590"/>
            <a:ext cx="14190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La obra anticipa las </a:t>
            </a:r>
          </a:p>
        </p:txBody>
      </p:sp>
      <p:sp>
        <p:nvSpPr>
          <p:cNvPr id="308" name="Text 10"/>
          <p:cNvSpPr txBox="1"/>
          <p:nvPr/>
        </p:nvSpPr>
        <p:spPr>
          <a:xfrm>
            <a:off x="1891670" y="3836590"/>
            <a:ext cx="1935486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transformaciones sociales</a:t>
            </a:r>
          </a:p>
        </p:txBody>
      </p:sp>
      <p:sp>
        <p:nvSpPr>
          <p:cNvPr id="309" name="Text 11"/>
          <p:cNvSpPr txBox="1"/>
          <p:nvPr/>
        </p:nvSpPr>
        <p:spPr>
          <a:xfrm>
            <a:off x="3892980" y="3836590"/>
            <a:ext cx="351658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que </a:t>
            </a:r>
          </a:p>
        </p:txBody>
      </p:sp>
      <p:sp>
        <p:nvSpPr>
          <p:cNvPr id="310" name="Text 12"/>
          <p:cNvSpPr txBox="1"/>
          <p:nvPr/>
        </p:nvSpPr>
        <p:spPr>
          <a:xfrm>
            <a:off x="428624" y="4072334"/>
            <a:ext cx="294372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llevarían al surgimiento de nuevos valores: </a:t>
            </a:r>
          </a:p>
        </p:txBody>
      </p:sp>
      <p:sp>
        <p:nvSpPr>
          <p:cNvPr id="311" name="Text 13"/>
          <p:cNvSpPr txBox="1"/>
          <p:nvPr/>
        </p:nvSpPr>
        <p:spPr>
          <a:xfrm>
            <a:off x="657225" y="4445793"/>
            <a:ext cx="1579799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Del linaje al mérito personal</a:t>
            </a:r>
          </a:p>
        </p:txBody>
      </p:sp>
      <p:sp>
        <p:nvSpPr>
          <p:cNvPr id="312" name="Text 14"/>
          <p:cNvSpPr txBox="1"/>
          <p:nvPr/>
        </p:nvSpPr>
        <p:spPr>
          <a:xfrm>
            <a:off x="657225" y="4702968"/>
            <a:ext cx="2512145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De la obediencia ciega a la lealtad razonada</a:t>
            </a:r>
          </a:p>
        </p:txBody>
      </p:sp>
      <p:sp>
        <p:nvSpPr>
          <p:cNvPr id="313" name="Text 15"/>
          <p:cNvSpPr txBox="1"/>
          <p:nvPr/>
        </p:nvSpPr>
        <p:spPr>
          <a:xfrm>
            <a:off x="657225" y="4960143"/>
            <a:ext cx="2300499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De la honra heredada a la honra ganada</a:t>
            </a:r>
          </a:p>
        </p:txBody>
      </p:sp>
      <p:sp>
        <p:nvSpPr>
          <p:cNvPr id="314" name="Text 16"/>
          <p:cNvSpPr txBox="1"/>
          <p:nvPr/>
        </p:nvSpPr>
        <p:spPr>
          <a:xfrm>
            <a:off x="598677" y="5479255"/>
            <a:ext cx="36875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i="1"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"El Cantar de Mio Cid es un documento excepcional que registra las contradicciones de una sociedad en transformación, donde lo viejo y lo nuevo coexisten en tensión dialéctica." </a:t>
            </a:r>
          </a:p>
        </p:txBody>
      </p:sp>
      <p:pic>
        <p:nvPicPr>
          <p:cNvPr id="315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3512" y="2475308"/>
            <a:ext cx="3214689" cy="3214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229225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Text 0"/>
          <p:cNvSpPr txBox="1"/>
          <p:nvPr/>
        </p:nvSpPr>
        <p:spPr>
          <a:xfrm>
            <a:off x="428625" y="482599"/>
            <a:ext cx="447123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27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Contexto Histórico y Social</a:t>
            </a:r>
          </a:p>
        </p:txBody>
      </p:sp>
      <p:sp>
        <p:nvSpPr>
          <p:cNvPr id="40" name="Text 1"/>
          <p:cNvSpPr txBox="1"/>
          <p:nvPr/>
        </p:nvSpPr>
        <p:spPr>
          <a:xfrm>
            <a:off x="428625" y="1397695"/>
            <a:ext cx="49889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3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Obra: </a:t>
            </a:r>
          </a:p>
        </p:txBody>
      </p:sp>
      <p:sp>
        <p:nvSpPr>
          <p:cNvPr id="41" name="Text 2"/>
          <p:cNvSpPr txBox="1"/>
          <p:nvPr/>
        </p:nvSpPr>
        <p:spPr>
          <a:xfrm>
            <a:off x="936472" y="1397695"/>
            <a:ext cx="1343256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3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Cantar de Mio Cid</a:t>
            </a:r>
          </a:p>
        </p:txBody>
      </p:sp>
      <p:sp>
        <p:nvSpPr>
          <p:cNvPr id="42" name="Text 3"/>
          <p:cNvSpPr txBox="1"/>
          <p:nvPr/>
        </p:nvSpPr>
        <p:spPr>
          <a:xfrm>
            <a:off x="428625" y="1797744"/>
            <a:ext cx="553709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3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Autor: </a:t>
            </a:r>
          </a:p>
        </p:txBody>
      </p:sp>
      <p:sp>
        <p:nvSpPr>
          <p:cNvPr id="43" name="Text 4"/>
          <p:cNvSpPr txBox="1"/>
          <p:nvPr/>
        </p:nvSpPr>
        <p:spPr>
          <a:xfrm>
            <a:off x="996301" y="1797744"/>
            <a:ext cx="664314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3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Anónimo</a:t>
            </a:r>
          </a:p>
        </p:txBody>
      </p:sp>
      <p:sp>
        <p:nvSpPr>
          <p:cNvPr id="44" name="Text 5"/>
          <p:cNvSpPr txBox="1"/>
          <p:nvPr/>
        </p:nvSpPr>
        <p:spPr>
          <a:xfrm>
            <a:off x="428625" y="2197794"/>
            <a:ext cx="60901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3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Época: </a:t>
            </a:r>
          </a:p>
        </p:txBody>
      </p:sp>
      <p:sp>
        <p:nvSpPr>
          <p:cNvPr id="45" name="Text 6"/>
          <p:cNvSpPr txBox="1"/>
          <p:nvPr/>
        </p:nvSpPr>
        <p:spPr>
          <a:xfrm>
            <a:off x="1016031" y="2197794"/>
            <a:ext cx="1425805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3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Edad Media (s. XII)</a:t>
            </a:r>
          </a:p>
        </p:txBody>
      </p:sp>
      <p:sp>
        <p:nvSpPr>
          <p:cNvPr id="46" name="Text 7"/>
          <p:cNvSpPr txBox="1"/>
          <p:nvPr/>
        </p:nvSpPr>
        <p:spPr>
          <a:xfrm>
            <a:off x="428625" y="2597844"/>
            <a:ext cx="1104473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3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Matriz social: </a:t>
            </a:r>
          </a:p>
        </p:txBody>
      </p:sp>
      <p:sp>
        <p:nvSpPr>
          <p:cNvPr id="47" name="Text 8"/>
          <p:cNvSpPr txBox="1"/>
          <p:nvPr/>
        </p:nvSpPr>
        <p:spPr>
          <a:xfrm>
            <a:off x="1576676" y="2597844"/>
            <a:ext cx="1985517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3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Feudalismo y teocentrismo</a:t>
            </a:r>
          </a:p>
        </p:txBody>
      </p:sp>
      <p:sp>
        <p:nvSpPr>
          <p:cNvPr id="48" name="Text 9"/>
          <p:cNvSpPr txBox="1"/>
          <p:nvPr/>
        </p:nvSpPr>
        <p:spPr>
          <a:xfrm>
            <a:off x="428625" y="2997894"/>
            <a:ext cx="1229668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3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Tipo de sujeto: </a:t>
            </a:r>
          </a:p>
        </p:txBody>
      </p:sp>
      <p:sp>
        <p:nvSpPr>
          <p:cNvPr id="49" name="Text 10"/>
          <p:cNvSpPr txBox="1"/>
          <p:nvPr/>
        </p:nvSpPr>
        <p:spPr>
          <a:xfrm>
            <a:off x="1694464" y="2997894"/>
            <a:ext cx="2151342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3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Sujeto feudal, definido por la </a:t>
            </a:r>
          </a:p>
        </p:txBody>
      </p:sp>
      <p:sp>
        <p:nvSpPr>
          <p:cNvPr id="50" name="Text 11"/>
          <p:cNvSpPr txBox="1"/>
          <p:nvPr/>
        </p:nvSpPr>
        <p:spPr>
          <a:xfrm>
            <a:off x="428625" y="3255069"/>
            <a:ext cx="1618798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3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fidelidad y el vasallaje</a:t>
            </a:r>
          </a:p>
        </p:txBody>
      </p:sp>
      <p:sp>
        <p:nvSpPr>
          <p:cNvPr id="51" name="Text 12"/>
          <p:cNvSpPr txBox="1"/>
          <p:nvPr/>
        </p:nvSpPr>
        <p:spPr>
          <a:xfrm>
            <a:off x="428625" y="3655119"/>
            <a:ext cx="1049332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3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Importancia: </a:t>
            </a:r>
          </a:p>
        </p:txBody>
      </p:sp>
      <p:sp>
        <p:nvSpPr>
          <p:cNvPr id="52" name="Text 13"/>
          <p:cNvSpPr txBox="1"/>
          <p:nvPr/>
        </p:nvSpPr>
        <p:spPr>
          <a:xfrm>
            <a:off x="1554044" y="3655119"/>
            <a:ext cx="2325149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3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Primera obra narrativa extensa </a:t>
            </a:r>
          </a:p>
        </p:txBody>
      </p:sp>
      <p:sp>
        <p:nvSpPr>
          <p:cNvPr id="53" name="Text 14"/>
          <p:cNvSpPr txBox="1"/>
          <p:nvPr/>
        </p:nvSpPr>
        <p:spPr>
          <a:xfrm>
            <a:off x="428625" y="3912294"/>
            <a:ext cx="3390237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3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de la literatura española y uno de los poemas </a:t>
            </a:r>
          </a:p>
        </p:txBody>
      </p:sp>
      <p:sp>
        <p:nvSpPr>
          <p:cNvPr id="54" name="Text 15"/>
          <p:cNvSpPr txBox="1"/>
          <p:nvPr/>
        </p:nvSpPr>
        <p:spPr>
          <a:xfrm>
            <a:off x="428624" y="4169469"/>
            <a:ext cx="2894132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3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épicos más importantes de la literatura </a:t>
            </a:r>
          </a:p>
        </p:txBody>
      </p:sp>
      <p:sp>
        <p:nvSpPr>
          <p:cNvPr id="55" name="Text 16"/>
          <p:cNvSpPr txBox="1"/>
          <p:nvPr/>
        </p:nvSpPr>
        <p:spPr>
          <a:xfrm>
            <a:off x="428625" y="4426644"/>
            <a:ext cx="1325197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3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medieval europea</a:t>
            </a:r>
          </a:p>
        </p:txBody>
      </p:sp>
      <p:pic>
        <p:nvPicPr>
          <p:cNvPr id="56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4919" y="1657350"/>
            <a:ext cx="3571876" cy="285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ext 0"/>
          <p:cNvSpPr txBox="1"/>
          <p:nvPr/>
        </p:nvSpPr>
        <p:spPr>
          <a:xfrm>
            <a:off x="428625" y="482599"/>
            <a:ext cx="450941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27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¿Qué ideología hay detrás?</a:t>
            </a:r>
          </a:p>
        </p:txBody>
      </p:sp>
      <p:sp>
        <p:nvSpPr>
          <p:cNvPr id="60" name="Text 1"/>
          <p:cNvSpPr txBox="1"/>
          <p:nvPr/>
        </p:nvSpPr>
        <p:spPr>
          <a:xfrm>
            <a:off x="428625" y="1400572"/>
            <a:ext cx="266899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La </a:t>
            </a:r>
          </a:p>
        </p:txBody>
      </p:sp>
      <p:sp>
        <p:nvSpPr>
          <p:cNvPr id="61" name="Text 2"/>
          <p:cNvSpPr txBox="1"/>
          <p:nvPr/>
        </p:nvSpPr>
        <p:spPr>
          <a:xfrm>
            <a:off x="640035" y="1400572"/>
            <a:ext cx="43604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honra</a:t>
            </a:r>
          </a:p>
        </p:txBody>
      </p:sp>
      <p:sp>
        <p:nvSpPr>
          <p:cNvPr id="62" name="Text 3"/>
          <p:cNvSpPr txBox="1"/>
          <p:nvPr/>
        </p:nvSpPr>
        <p:spPr>
          <a:xfrm>
            <a:off x="1096594" y="1400572"/>
            <a:ext cx="241017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en el Cantar de Mio Cid no es una </a:t>
            </a:r>
          </a:p>
        </p:txBody>
      </p:sp>
      <p:sp>
        <p:nvSpPr>
          <p:cNvPr id="63" name="Text 4"/>
          <p:cNvSpPr txBox="1"/>
          <p:nvPr/>
        </p:nvSpPr>
        <p:spPr>
          <a:xfrm>
            <a:off x="428625" y="1636315"/>
            <a:ext cx="2867894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emoción ni una cualidad personal: es una </a:t>
            </a:r>
          </a:p>
        </p:txBody>
      </p:sp>
      <p:sp>
        <p:nvSpPr>
          <p:cNvPr id="64" name="Text 5"/>
          <p:cNvSpPr txBox="1"/>
          <p:nvPr/>
        </p:nvSpPr>
        <p:spPr>
          <a:xfrm>
            <a:off x="3531803" y="1636315"/>
            <a:ext cx="478458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forma </a:t>
            </a:r>
          </a:p>
        </p:txBody>
      </p:sp>
      <p:sp>
        <p:nvSpPr>
          <p:cNvPr id="65" name="Text 6"/>
          <p:cNvSpPr txBox="1"/>
          <p:nvPr/>
        </p:nvSpPr>
        <p:spPr>
          <a:xfrm>
            <a:off x="428625" y="1872059"/>
            <a:ext cx="122371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social de control</a:t>
            </a:r>
          </a:p>
        </p:txBody>
      </p:sp>
      <p:sp>
        <p:nvSpPr>
          <p:cNvPr id="66" name="Text 7"/>
          <p:cNvSpPr txBox="1"/>
          <p:nvPr/>
        </p:nvSpPr>
        <p:spPr>
          <a:xfrm>
            <a:off x="1682325" y="1872059"/>
            <a:ext cx="12700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. </a:t>
            </a:r>
          </a:p>
        </p:txBody>
      </p:sp>
      <p:sp>
        <p:nvSpPr>
          <p:cNvPr id="67" name="Text 8"/>
          <p:cNvSpPr txBox="1"/>
          <p:nvPr/>
        </p:nvSpPr>
        <p:spPr>
          <a:xfrm>
            <a:off x="556133" y="2288381"/>
            <a:ext cx="373011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i="1"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Según Juan Carlos Rodríguez, la literatura medieval expresa una ideología de obediencia, donde el individuo no existe por sí mismo, sino como parte de un sistema jerárquico. </a:t>
            </a:r>
          </a:p>
        </p:txBody>
      </p:sp>
      <p:sp>
        <p:nvSpPr>
          <p:cNvPr id="68" name="Shape 9"/>
          <p:cNvSpPr/>
          <p:nvPr/>
        </p:nvSpPr>
        <p:spPr>
          <a:xfrm>
            <a:off x="890708" y="2878931"/>
            <a:ext cx="522583" cy="314326"/>
          </a:xfrm>
          <a:prstGeom prst="rect">
            <a:avLst/>
          </a:prstGeom>
          <a:solidFill>
            <a:srgbClr val="F39C12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9" name="Text 10"/>
          <p:cNvSpPr txBox="1"/>
          <p:nvPr/>
        </p:nvSpPr>
        <p:spPr>
          <a:xfrm>
            <a:off x="975671" y="2824003"/>
            <a:ext cx="352657" cy="424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9" tIns="85089" rIns="85089" bIns="85089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Dios</a:t>
            </a:r>
          </a:p>
        </p:txBody>
      </p:sp>
      <p:pic>
        <p:nvPicPr>
          <p:cNvPr id="70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9009" y="2950368"/>
            <a:ext cx="150020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11"/>
          <p:cNvSpPr/>
          <p:nvPr/>
        </p:nvSpPr>
        <p:spPr>
          <a:xfrm>
            <a:off x="1634746" y="2878931"/>
            <a:ext cx="477321" cy="314326"/>
          </a:xfrm>
          <a:prstGeom prst="rect">
            <a:avLst/>
          </a:prstGeom>
          <a:solidFill>
            <a:srgbClr val="F39C12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2" name="Text 12"/>
          <p:cNvSpPr txBox="1"/>
          <p:nvPr/>
        </p:nvSpPr>
        <p:spPr>
          <a:xfrm>
            <a:off x="1719709" y="2824003"/>
            <a:ext cx="307395" cy="424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9" tIns="85089" rIns="85089" bIns="85089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Rey</a:t>
            </a:r>
          </a:p>
        </p:txBody>
      </p:sp>
      <p:pic>
        <p:nvPicPr>
          <p:cNvPr id="73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7784" y="2950368"/>
            <a:ext cx="150020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13"/>
          <p:cNvSpPr/>
          <p:nvPr/>
        </p:nvSpPr>
        <p:spPr>
          <a:xfrm>
            <a:off x="2333523" y="2878931"/>
            <a:ext cx="606020" cy="314326"/>
          </a:xfrm>
          <a:prstGeom prst="rect">
            <a:avLst/>
          </a:prstGeom>
          <a:solidFill>
            <a:srgbClr val="F39C12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5" name="Text 14"/>
          <p:cNvSpPr txBox="1"/>
          <p:nvPr/>
        </p:nvSpPr>
        <p:spPr>
          <a:xfrm>
            <a:off x="2418486" y="2887503"/>
            <a:ext cx="436094" cy="297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9" tIns="85089" rIns="85089" bIns="85089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Noble</a:t>
            </a:r>
          </a:p>
        </p:txBody>
      </p:sp>
      <p:pic>
        <p:nvPicPr>
          <p:cNvPr id="76" name="Image 3" descr="Imag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75260" y="2950368"/>
            <a:ext cx="150020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15"/>
          <p:cNvSpPr/>
          <p:nvPr/>
        </p:nvSpPr>
        <p:spPr>
          <a:xfrm>
            <a:off x="3160997" y="2878931"/>
            <a:ext cx="663170" cy="314326"/>
          </a:xfrm>
          <a:prstGeom prst="rect">
            <a:avLst/>
          </a:prstGeom>
          <a:solidFill>
            <a:srgbClr val="F39C12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8" name="Text 16"/>
          <p:cNvSpPr txBox="1"/>
          <p:nvPr/>
        </p:nvSpPr>
        <p:spPr>
          <a:xfrm>
            <a:off x="3245960" y="2824003"/>
            <a:ext cx="493244" cy="424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089" tIns="85089" rIns="85089" bIns="85089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Vasallo</a:t>
            </a:r>
          </a:p>
        </p:txBody>
      </p:sp>
      <p:sp>
        <p:nvSpPr>
          <p:cNvPr id="79" name="Text 17"/>
          <p:cNvSpPr txBox="1"/>
          <p:nvPr/>
        </p:nvSpPr>
        <p:spPr>
          <a:xfrm>
            <a:off x="428625" y="3365103"/>
            <a:ext cx="155456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Por tanto, la honra es </a:t>
            </a:r>
          </a:p>
        </p:txBody>
      </p:sp>
      <p:sp>
        <p:nvSpPr>
          <p:cNvPr id="80" name="Text 18"/>
          <p:cNvSpPr txBox="1"/>
          <p:nvPr/>
        </p:nvSpPr>
        <p:spPr>
          <a:xfrm>
            <a:off x="2055892" y="3365103"/>
            <a:ext cx="1368228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colectiva y vertical</a:t>
            </a:r>
          </a:p>
        </p:txBody>
      </p:sp>
      <p:sp>
        <p:nvSpPr>
          <p:cNvPr id="81" name="Text 19"/>
          <p:cNvSpPr txBox="1"/>
          <p:nvPr/>
        </p:nvSpPr>
        <p:spPr>
          <a:xfrm>
            <a:off x="3472420" y="3365103"/>
            <a:ext cx="12700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: </a:t>
            </a:r>
          </a:p>
        </p:txBody>
      </p:sp>
      <p:sp>
        <p:nvSpPr>
          <p:cNvPr id="82" name="Text 20"/>
          <p:cNvSpPr txBox="1"/>
          <p:nvPr/>
        </p:nvSpPr>
        <p:spPr>
          <a:xfrm>
            <a:off x="657225" y="3738562"/>
            <a:ext cx="2022934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Otorgada "desde arriba" (por el rey)</a:t>
            </a:r>
          </a:p>
        </p:txBody>
      </p:sp>
      <p:sp>
        <p:nvSpPr>
          <p:cNvPr id="83" name="Text 21"/>
          <p:cNvSpPr txBox="1"/>
          <p:nvPr/>
        </p:nvSpPr>
        <p:spPr>
          <a:xfrm>
            <a:off x="657225" y="3995737"/>
            <a:ext cx="2340868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Confirmada "desde abajo" (por el pueblo)</a:t>
            </a:r>
          </a:p>
        </p:txBody>
      </p:sp>
      <p:pic>
        <p:nvPicPr>
          <p:cNvPr id="84" name="Image 4" descr="Imag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64919" y="1371600"/>
            <a:ext cx="3571876" cy="285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922170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ext 0"/>
          <p:cNvSpPr txBox="1"/>
          <p:nvPr/>
        </p:nvSpPr>
        <p:spPr>
          <a:xfrm>
            <a:off x="428625" y="482599"/>
            <a:ext cx="498625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27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La Honra en el Sistema Feudal</a:t>
            </a:r>
          </a:p>
        </p:txBody>
      </p:sp>
      <p:sp>
        <p:nvSpPr>
          <p:cNvPr id="88" name="Text 1"/>
          <p:cNvSpPr txBox="1"/>
          <p:nvPr/>
        </p:nvSpPr>
        <p:spPr>
          <a:xfrm>
            <a:off x="428625" y="1400572"/>
            <a:ext cx="1673027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En el sistema feudal, la </a:t>
            </a:r>
          </a:p>
        </p:txBody>
      </p:sp>
      <p:sp>
        <p:nvSpPr>
          <p:cNvPr id="89" name="Text 2"/>
          <p:cNvSpPr txBox="1"/>
          <p:nvPr/>
        </p:nvSpPr>
        <p:spPr>
          <a:xfrm>
            <a:off x="2154286" y="1400572"/>
            <a:ext cx="43604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honra</a:t>
            </a:r>
          </a:p>
        </p:txBody>
      </p:sp>
      <p:sp>
        <p:nvSpPr>
          <p:cNvPr id="90" name="Text 3"/>
          <p:cNvSpPr txBox="1"/>
          <p:nvPr/>
        </p:nvSpPr>
        <p:spPr>
          <a:xfrm>
            <a:off x="2610845" y="1400572"/>
            <a:ext cx="1300436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funciona como un </a:t>
            </a:r>
          </a:p>
        </p:txBody>
      </p:sp>
      <p:sp>
        <p:nvSpPr>
          <p:cNvPr id="91" name="Text 4"/>
          <p:cNvSpPr txBox="1"/>
          <p:nvPr/>
        </p:nvSpPr>
        <p:spPr>
          <a:xfrm>
            <a:off x="428625" y="1636315"/>
            <a:ext cx="2020169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mecanismo de control social: </a:t>
            </a:r>
          </a:p>
        </p:txBody>
      </p:sp>
      <p:sp>
        <p:nvSpPr>
          <p:cNvPr id="92" name="Shape 5"/>
          <p:cNvSpPr/>
          <p:nvPr/>
        </p:nvSpPr>
        <p:spPr>
          <a:xfrm>
            <a:off x="814387" y="2057400"/>
            <a:ext cx="3086101" cy="557213"/>
          </a:xfrm>
          <a:prstGeom prst="rect">
            <a:avLst/>
          </a:prstGeom>
          <a:solidFill>
            <a:srgbClr val="F39C12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3" name="Text 6"/>
          <p:cNvSpPr txBox="1"/>
          <p:nvPr/>
        </p:nvSpPr>
        <p:spPr>
          <a:xfrm>
            <a:off x="1760870" y="2185888"/>
            <a:ext cx="119310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b="1" sz="8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Otorgada "desde arriba"</a:t>
            </a:r>
          </a:p>
        </p:txBody>
      </p:sp>
      <p:sp>
        <p:nvSpPr>
          <p:cNvPr id="94" name="Text 7"/>
          <p:cNvSpPr txBox="1"/>
          <p:nvPr/>
        </p:nvSpPr>
        <p:spPr>
          <a:xfrm>
            <a:off x="1453168" y="2357338"/>
            <a:ext cx="180851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Por el rey como representante de Dios </a:t>
            </a:r>
          </a:p>
        </p:txBody>
      </p:sp>
      <p:pic>
        <p:nvPicPr>
          <p:cNvPr id="95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3143" y="2764631"/>
            <a:ext cx="128589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8"/>
          <p:cNvSpPr/>
          <p:nvPr/>
        </p:nvSpPr>
        <p:spPr>
          <a:xfrm>
            <a:off x="814387" y="3086100"/>
            <a:ext cx="3086101" cy="557213"/>
          </a:xfrm>
          <a:prstGeom prst="rect">
            <a:avLst/>
          </a:prstGeom>
          <a:solidFill>
            <a:srgbClr val="F39C12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7" name="Text 9"/>
          <p:cNvSpPr txBox="1"/>
          <p:nvPr/>
        </p:nvSpPr>
        <p:spPr>
          <a:xfrm>
            <a:off x="1712937" y="3214588"/>
            <a:ext cx="12890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b="1" sz="8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Confirmada "desde abajo"</a:t>
            </a:r>
          </a:p>
        </p:txBody>
      </p:sp>
      <p:sp>
        <p:nvSpPr>
          <p:cNvPr id="98" name="Text 10"/>
          <p:cNvSpPr txBox="1"/>
          <p:nvPr/>
        </p:nvSpPr>
        <p:spPr>
          <a:xfrm>
            <a:off x="1582984" y="3386038"/>
            <a:ext cx="15489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Por el reconocimiento del pueblo </a:t>
            </a:r>
          </a:p>
        </p:txBody>
      </p:sp>
      <p:sp>
        <p:nvSpPr>
          <p:cNvPr id="99" name="Text 11"/>
          <p:cNvSpPr txBox="1"/>
          <p:nvPr/>
        </p:nvSpPr>
        <p:spPr>
          <a:xfrm>
            <a:off x="428625" y="3993753"/>
            <a:ext cx="876797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El individuo </a:t>
            </a:r>
          </a:p>
        </p:txBody>
      </p:sp>
      <p:sp>
        <p:nvSpPr>
          <p:cNvPr id="100" name="Text 12"/>
          <p:cNvSpPr txBox="1"/>
          <p:nvPr/>
        </p:nvSpPr>
        <p:spPr>
          <a:xfrm>
            <a:off x="1322431" y="3993753"/>
            <a:ext cx="166417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no existe por sí mismo</a:t>
            </a:r>
          </a:p>
        </p:txBody>
      </p:sp>
      <p:sp>
        <p:nvSpPr>
          <p:cNvPr id="101" name="Text 13"/>
          <p:cNvSpPr txBox="1"/>
          <p:nvPr/>
        </p:nvSpPr>
        <p:spPr>
          <a:xfrm>
            <a:off x="3044325" y="3993753"/>
            <a:ext cx="834307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, sino como </a:t>
            </a:r>
          </a:p>
        </p:txBody>
      </p:sp>
      <p:sp>
        <p:nvSpPr>
          <p:cNvPr id="102" name="Text 14"/>
          <p:cNvSpPr txBox="1"/>
          <p:nvPr/>
        </p:nvSpPr>
        <p:spPr>
          <a:xfrm>
            <a:off x="428625" y="4229497"/>
            <a:ext cx="2613546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parte de un sistema jerárquico donde: </a:t>
            </a:r>
          </a:p>
        </p:txBody>
      </p:sp>
      <p:sp>
        <p:nvSpPr>
          <p:cNvPr id="103" name="Text 15"/>
          <p:cNvSpPr txBox="1"/>
          <p:nvPr/>
        </p:nvSpPr>
        <p:spPr>
          <a:xfrm>
            <a:off x="657225" y="4602956"/>
            <a:ext cx="2406353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La identidad depende de la posición social</a:t>
            </a:r>
          </a:p>
        </p:txBody>
      </p:sp>
      <p:sp>
        <p:nvSpPr>
          <p:cNvPr id="104" name="Text 16"/>
          <p:cNvSpPr txBox="1"/>
          <p:nvPr/>
        </p:nvSpPr>
        <p:spPr>
          <a:xfrm>
            <a:off x="657225" y="4860131"/>
            <a:ext cx="2201094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El valor personal se mide por la lealtad</a:t>
            </a:r>
          </a:p>
        </p:txBody>
      </p:sp>
      <p:sp>
        <p:nvSpPr>
          <p:cNvPr id="105" name="Text 17"/>
          <p:cNvSpPr txBox="1"/>
          <p:nvPr/>
        </p:nvSpPr>
        <p:spPr>
          <a:xfrm>
            <a:off x="657225" y="5217319"/>
            <a:ext cx="3629025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La literatura medieval expresa esta ideología de obediencia</a:t>
            </a:r>
          </a:p>
        </p:txBody>
      </p:sp>
      <p:pic>
        <p:nvPicPr>
          <p:cNvPr id="106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64919" y="2003822"/>
            <a:ext cx="3571876" cy="285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Text 0"/>
          <p:cNvSpPr txBox="1"/>
          <p:nvPr/>
        </p:nvSpPr>
        <p:spPr>
          <a:xfrm>
            <a:off x="428625" y="482599"/>
            <a:ext cx="469341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27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Contradicciones del Texto (I)</a:t>
            </a:r>
          </a:p>
        </p:txBody>
      </p:sp>
      <p:sp>
        <p:nvSpPr>
          <p:cNvPr id="110" name="Text 1"/>
          <p:cNvSpPr txBox="1"/>
          <p:nvPr/>
        </p:nvSpPr>
        <p:spPr>
          <a:xfrm>
            <a:off x="428625" y="1400572"/>
            <a:ext cx="19273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El Cid, aunque actúa como </a:t>
            </a:r>
          </a:p>
        </p:txBody>
      </p:sp>
      <p:sp>
        <p:nvSpPr>
          <p:cNvPr id="111" name="Text 2"/>
          <p:cNvSpPr txBox="1"/>
          <p:nvPr/>
        </p:nvSpPr>
        <p:spPr>
          <a:xfrm>
            <a:off x="2422568" y="1400572"/>
            <a:ext cx="826046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vasallo leal</a:t>
            </a:r>
          </a:p>
        </p:txBody>
      </p:sp>
      <p:sp>
        <p:nvSpPr>
          <p:cNvPr id="112" name="Text 3"/>
          <p:cNvSpPr txBox="1"/>
          <p:nvPr/>
        </p:nvSpPr>
        <p:spPr>
          <a:xfrm>
            <a:off x="3271725" y="1400572"/>
            <a:ext cx="69061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, pone en </a:t>
            </a:r>
          </a:p>
        </p:txBody>
      </p:sp>
      <p:sp>
        <p:nvSpPr>
          <p:cNvPr id="113" name="Text 4"/>
          <p:cNvSpPr txBox="1"/>
          <p:nvPr/>
        </p:nvSpPr>
        <p:spPr>
          <a:xfrm>
            <a:off x="428625" y="1636315"/>
            <a:ext cx="3426669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crisis el sistema feudal, porque gana su honra por </a:t>
            </a:r>
          </a:p>
        </p:txBody>
      </p:sp>
      <p:sp>
        <p:nvSpPr>
          <p:cNvPr id="114" name="Text 5"/>
          <p:cNvSpPr txBox="1"/>
          <p:nvPr/>
        </p:nvSpPr>
        <p:spPr>
          <a:xfrm>
            <a:off x="428624" y="1872059"/>
            <a:ext cx="141027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méritos personales</a:t>
            </a:r>
          </a:p>
        </p:txBody>
      </p:sp>
      <p:sp>
        <p:nvSpPr>
          <p:cNvPr id="115" name="Text 6"/>
          <p:cNvSpPr txBox="1"/>
          <p:nvPr/>
        </p:nvSpPr>
        <p:spPr>
          <a:xfrm>
            <a:off x="1902665" y="1872059"/>
            <a:ext cx="112251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, no por sangre. </a:t>
            </a:r>
          </a:p>
        </p:txBody>
      </p:sp>
      <p:sp>
        <p:nvSpPr>
          <p:cNvPr id="116" name="Shape 7"/>
          <p:cNvSpPr/>
          <p:nvPr/>
        </p:nvSpPr>
        <p:spPr>
          <a:xfrm>
            <a:off x="500062" y="2221706"/>
            <a:ext cx="1700215" cy="1014414"/>
          </a:xfrm>
          <a:prstGeom prst="rect">
            <a:avLst/>
          </a:prstGeom>
          <a:solidFill>
            <a:srgbClr val="F39C12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7" name="Text 8"/>
          <p:cNvSpPr txBox="1"/>
          <p:nvPr/>
        </p:nvSpPr>
        <p:spPr>
          <a:xfrm>
            <a:off x="860375" y="2359819"/>
            <a:ext cx="979588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b="1"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Honra heredada</a:t>
            </a:r>
          </a:p>
        </p:txBody>
      </p:sp>
      <p:sp>
        <p:nvSpPr>
          <p:cNvPr id="118" name="Text 9"/>
          <p:cNvSpPr txBox="1"/>
          <p:nvPr/>
        </p:nvSpPr>
        <p:spPr>
          <a:xfrm>
            <a:off x="818579" y="2636838"/>
            <a:ext cx="106318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Los infantes de Carrión</a:t>
            </a:r>
          </a:p>
        </p:txBody>
      </p:sp>
      <p:sp>
        <p:nvSpPr>
          <p:cNvPr id="119" name="Text 10"/>
          <p:cNvSpPr txBox="1"/>
          <p:nvPr/>
        </p:nvSpPr>
        <p:spPr>
          <a:xfrm>
            <a:off x="914524" y="2808288"/>
            <a:ext cx="87129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Basada en el linaje</a:t>
            </a:r>
          </a:p>
        </p:txBody>
      </p:sp>
      <p:sp>
        <p:nvSpPr>
          <p:cNvPr id="120" name="Text 11"/>
          <p:cNvSpPr txBox="1"/>
          <p:nvPr/>
        </p:nvSpPr>
        <p:spPr>
          <a:xfrm>
            <a:off x="914648" y="2979738"/>
            <a:ext cx="87104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Sistema tradicional</a:t>
            </a:r>
          </a:p>
        </p:txBody>
      </p:sp>
      <p:pic>
        <p:nvPicPr>
          <p:cNvPr id="121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1713" y="2643188"/>
            <a:ext cx="171451" cy="17145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"/>
          <p:cNvSpPr/>
          <p:nvPr/>
        </p:nvSpPr>
        <p:spPr>
          <a:xfrm>
            <a:off x="2514600" y="2221706"/>
            <a:ext cx="1700214" cy="1014414"/>
          </a:xfrm>
          <a:prstGeom prst="rect">
            <a:avLst/>
          </a:prstGeom>
          <a:solidFill>
            <a:srgbClr val="F39C12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3" name="Text 13"/>
          <p:cNvSpPr txBox="1"/>
          <p:nvPr/>
        </p:nvSpPr>
        <p:spPr>
          <a:xfrm>
            <a:off x="2934940" y="2359819"/>
            <a:ext cx="859533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b="1"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Honra ganada</a:t>
            </a:r>
          </a:p>
        </p:txBody>
      </p:sp>
      <p:sp>
        <p:nvSpPr>
          <p:cNvPr id="124" name="Text 14"/>
          <p:cNvSpPr txBox="1"/>
          <p:nvPr/>
        </p:nvSpPr>
        <p:spPr>
          <a:xfrm>
            <a:off x="3222848" y="2636838"/>
            <a:ext cx="28371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El Cid</a:t>
            </a:r>
          </a:p>
        </p:txBody>
      </p:sp>
      <p:sp>
        <p:nvSpPr>
          <p:cNvPr id="125" name="Text 15"/>
          <p:cNvSpPr txBox="1"/>
          <p:nvPr/>
        </p:nvSpPr>
        <p:spPr>
          <a:xfrm>
            <a:off x="2934791" y="2808288"/>
            <a:ext cx="85983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Basada en méritos</a:t>
            </a:r>
          </a:p>
        </p:txBody>
      </p:sp>
      <p:sp>
        <p:nvSpPr>
          <p:cNvPr id="126" name="Text 16"/>
          <p:cNvSpPr txBox="1"/>
          <p:nvPr/>
        </p:nvSpPr>
        <p:spPr>
          <a:xfrm>
            <a:off x="2917874" y="2979738"/>
            <a:ext cx="89366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Sistema emergente</a:t>
            </a:r>
          </a:p>
        </p:txBody>
      </p:sp>
      <p:sp>
        <p:nvSpPr>
          <p:cNvPr id="127" name="Text 17"/>
          <p:cNvSpPr txBox="1"/>
          <p:nvPr/>
        </p:nvSpPr>
        <p:spPr>
          <a:xfrm>
            <a:off x="428624" y="3407965"/>
            <a:ext cx="335069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Esta tensión entre dos tipos de honra anticipa el </a:t>
            </a:r>
          </a:p>
        </p:txBody>
      </p:sp>
      <p:sp>
        <p:nvSpPr>
          <p:cNvPr id="128" name="Text 18"/>
          <p:cNvSpPr txBox="1"/>
          <p:nvPr/>
        </p:nvSpPr>
        <p:spPr>
          <a:xfrm>
            <a:off x="428624" y="3643709"/>
            <a:ext cx="135126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surgimiento de una </a:t>
            </a:r>
          </a:p>
        </p:txBody>
      </p:sp>
      <p:sp>
        <p:nvSpPr>
          <p:cNvPr id="129" name="Text 19"/>
          <p:cNvSpPr txBox="1"/>
          <p:nvPr/>
        </p:nvSpPr>
        <p:spPr>
          <a:xfrm>
            <a:off x="1916981" y="3643709"/>
            <a:ext cx="1757636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nueva conciencia social</a:t>
            </a:r>
          </a:p>
        </p:txBody>
      </p:sp>
      <p:sp>
        <p:nvSpPr>
          <p:cNvPr id="130" name="Text 20"/>
          <p:cNvSpPr txBox="1"/>
          <p:nvPr/>
        </p:nvSpPr>
        <p:spPr>
          <a:xfrm>
            <a:off x="3710228" y="3643709"/>
            <a:ext cx="351658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que </a:t>
            </a:r>
          </a:p>
        </p:txBody>
      </p:sp>
      <p:sp>
        <p:nvSpPr>
          <p:cNvPr id="131" name="Text 21"/>
          <p:cNvSpPr txBox="1"/>
          <p:nvPr/>
        </p:nvSpPr>
        <p:spPr>
          <a:xfrm>
            <a:off x="428625" y="3879453"/>
            <a:ext cx="200372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desafía el orden establecido. </a:t>
            </a:r>
          </a:p>
        </p:txBody>
      </p:sp>
      <p:pic>
        <p:nvPicPr>
          <p:cNvPr id="132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64919" y="1371600"/>
            <a:ext cx="3571876" cy="285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Text 0"/>
          <p:cNvSpPr txBox="1"/>
          <p:nvPr/>
        </p:nvSpPr>
        <p:spPr>
          <a:xfrm>
            <a:off x="428625" y="482599"/>
            <a:ext cx="478868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27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Contradicciones del Texto (II)</a:t>
            </a:r>
          </a:p>
        </p:txBody>
      </p:sp>
      <p:sp>
        <p:nvSpPr>
          <p:cNvPr id="136" name="Text 1"/>
          <p:cNvSpPr txBox="1"/>
          <p:nvPr/>
        </p:nvSpPr>
        <p:spPr>
          <a:xfrm>
            <a:off x="428625" y="1400572"/>
            <a:ext cx="280836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El poema anticipa el surgimiento de una </a:t>
            </a:r>
          </a:p>
        </p:txBody>
      </p:sp>
      <p:sp>
        <p:nvSpPr>
          <p:cNvPr id="137" name="Text 2"/>
          <p:cNvSpPr txBox="1"/>
          <p:nvPr/>
        </p:nvSpPr>
        <p:spPr>
          <a:xfrm>
            <a:off x="3436423" y="1400572"/>
            <a:ext cx="495499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nueva </a:t>
            </a:r>
          </a:p>
        </p:txBody>
      </p:sp>
      <p:sp>
        <p:nvSpPr>
          <p:cNvPr id="138" name="Text 3"/>
          <p:cNvSpPr txBox="1"/>
          <p:nvPr/>
        </p:nvSpPr>
        <p:spPr>
          <a:xfrm>
            <a:off x="428625" y="1636315"/>
            <a:ext cx="1274837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conciencia social</a:t>
            </a:r>
          </a:p>
        </p:txBody>
      </p:sp>
      <p:sp>
        <p:nvSpPr>
          <p:cNvPr id="139" name="Text 4"/>
          <p:cNvSpPr txBox="1"/>
          <p:nvPr/>
        </p:nvSpPr>
        <p:spPr>
          <a:xfrm>
            <a:off x="1712826" y="1636315"/>
            <a:ext cx="1910408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— una proto-burguesía del </a:t>
            </a:r>
          </a:p>
        </p:txBody>
      </p:sp>
      <p:sp>
        <p:nvSpPr>
          <p:cNvPr id="140" name="Text 5"/>
          <p:cNvSpPr txBox="1"/>
          <p:nvPr/>
        </p:nvSpPr>
        <p:spPr>
          <a:xfrm>
            <a:off x="428625" y="1872059"/>
            <a:ext cx="5208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mérito. </a:t>
            </a:r>
          </a:p>
        </p:txBody>
      </p:sp>
      <p:sp>
        <p:nvSpPr>
          <p:cNvPr id="141" name="Shape 6"/>
          <p:cNvSpPr/>
          <p:nvPr/>
        </p:nvSpPr>
        <p:spPr>
          <a:xfrm>
            <a:off x="428625" y="2221706"/>
            <a:ext cx="3857625" cy="971551"/>
          </a:xfrm>
          <a:prstGeom prst="rect">
            <a:avLst/>
          </a:prstGeom>
          <a:solidFill>
            <a:srgbClr val="F39C12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2" name="Shape 7"/>
          <p:cNvSpPr/>
          <p:nvPr/>
        </p:nvSpPr>
        <p:spPr>
          <a:xfrm>
            <a:off x="428625" y="2221706"/>
            <a:ext cx="28575" cy="971551"/>
          </a:xfrm>
          <a:prstGeom prst="rect">
            <a:avLst/>
          </a:prstGeom>
          <a:solidFill>
            <a:srgbClr val="F39C1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3" name="Text 8"/>
          <p:cNvSpPr txBox="1"/>
          <p:nvPr/>
        </p:nvSpPr>
        <p:spPr>
          <a:xfrm>
            <a:off x="535781" y="2355850"/>
            <a:ext cx="2122562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3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Proto-burguesía del mérito</a:t>
            </a:r>
          </a:p>
        </p:txBody>
      </p:sp>
      <p:sp>
        <p:nvSpPr>
          <p:cNvPr id="144" name="Text 9"/>
          <p:cNvSpPr txBox="1"/>
          <p:nvPr/>
        </p:nvSpPr>
        <p:spPr>
          <a:xfrm>
            <a:off x="535781" y="2719387"/>
            <a:ext cx="364331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Valores emergentes que valoran el esfuerzo personal y la eficacia por encima del linaje heredado. </a:t>
            </a:r>
          </a:p>
        </p:txBody>
      </p:sp>
      <p:sp>
        <p:nvSpPr>
          <p:cNvPr id="145" name="Text 10"/>
          <p:cNvSpPr txBox="1"/>
          <p:nvPr/>
        </p:nvSpPr>
        <p:spPr>
          <a:xfrm>
            <a:off x="428625" y="3365103"/>
            <a:ext cx="149525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El poema refleja una </a:t>
            </a:r>
          </a:p>
        </p:txBody>
      </p:sp>
      <p:sp>
        <p:nvSpPr>
          <p:cNvPr id="146" name="Text 11"/>
          <p:cNvSpPr txBox="1"/>
          <p:nvPr/>
        </p:nvSpPr>
        <p:spPr>
          <a:xfrm>
            <a:off x="1980297" y="3365103"/>
            <a:ext cx="168947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contradicción histórica</a:t>
            </a:r>
          </a:p>
        </p:txBody>
      </p:sp>
      <p:sp>
        <p:nvSpPr>
          <p:cNvPr id="147" name="Text 12"/>
          <p:cNvSpPr txBox="1"/>
          <p:nvPr/>
        </p:nvSpPr>
        <p:spPr>
          <a:xfrm>
            <a:off x="3731409" y="3365103"/>
            <a:ext cx="12700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: </a:t>
            </a:r>
          </a:p>
        </p:txBody>
      </p:sp>
      <p:sp>
        <p:nvSpPr>
          <p:cNvPr id="148" name="Text 13"/>
          <p:cNvSpPr txBox="1"/>
          <p:nvPr/>
        </p:nvSpPr>
        <p:spPr>
          <a:xfrm>
            <a:off x="657225" y="3737669"/>
            <a:ext cx="1269430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El héroe sigue siendo </a:t>
            </a:r>
          </a:p>
        </p:txBody>
      </p:sp>
      <p:sp>
        <p:nvSpPr>
          <p:cNvPr id="149" name="Text 14"/>
          <p:cNvSpPr txBox="1"/>
          <p:nvPr/>
        </p:nvSpPr>
        <p:spPr>
          <a:xfrm>
            <a:off x="2124707" y="3737669"/>
            <a:ext cx="386694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feudal</a:t>
            </a:r>
          </a:p>
        </p:txBody>
      </p:sp>
      <p:sp>
        <p:nvSpPr>
          <p:cNvPr id="150" name="Text 15"/>
          <p:cNvSpPr txBox="1"/>
          <p:nvPr/>
        </p:nvSpPr>
        <p:spPr>
          <a:xfrm>
            <a:off x="2566922" y="3737669"/>
            <a:ext cx="1114029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en su lealtad al rey</a:t>
            </a:r>
          </a:p>
        </p:txBody>
      </p:sp>
      <p:sp>
        <p:nvSpPr>
          <p:cNvPr id="151" name="Text 16"/>
          <p:cNvSpPr txBox="1"/>
          <p:nvPr/>
        </p:nvSpPr>
        <p:spPr>
          <a:xfrm>
            <a:off x="657225" y="4023419"/>
            <a:ext cx="1826977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Pero ya encarna los valores del </a:t>
            </a:r>
          </a:p>
        </p:txBody>
      </p:sp>
      <p:sp>
        <p:nvSpPr>
          <p:cNvPr id="152" name="Text 17"/>
          <p:cNvSpPr txBox="1"/>
          <p:nvPr/>
        </p:nvSpPr>
        <p:spPr>
          <a:xfrm>
            <a:off x="2766081" y="4023419"/>
            <a:ext cx="436117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trabajo</a:t>
            </a:r>
          </a:p>
        </p:txBody>
      </p:sp>
      <p:sp>
        <p:nvSpPr>
          <p:cNvPr id="153" name="Text 18"/>
          <p:cNvSpPr txBox="1"/>
          <p:nvPr/>
        </p:nvSpPr>
        <p:spPr>
          <a:xfrm>
            <a:off x="3270163" y="4023419"/>
            <a:ext cx="217401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, la </a:t>
            </a:r>
          </a:p>
        </p:txBody>
      </p:sp>
      <p:sp>
        <p:nvSpPr>
          <p:cNvPr id="154" name="Text 19"/>
          <p:cNvSpPr txBox="1"/>
          <p:nvPr/>
        </p:nvSpPr>
        <p:spPr>
          <a:xfrm>
            <a:off x="3499768" y="4023419"/>
            <a:ext cx="478719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eficacia</a:t>
            </a:r>
          </a:p>
        </p:txBody>
      </p:sp>
      <p:sp>
        <p:nvSpPr>
          <p:cNvPr id="155" name="Text 20"/>
          <p:cNvSpPr txBox="1"/>
          <p:nvPr/>
        </p:nvSpPr>
        <p:spPr>
          <a:xfrm>
            <a:off x="657224" y="4123432"/>
            <a:ext cx="3481799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y el </a:t>
            </a:r>
          </a:p>
        </p:txBody>
      </p:sp>
      <p:sp>
        <p:nvSpPr>
          <p:cNvPr id="156" name="Text 21"/>
          <p:cNvSpPr txBox="1"/>
          <p:nvPr/>
        </p:nvSpPr>
        <p:spPr>
          <a:xfrm>
            <a:off x="811820" y="4223444"/>
            <a:ext cx="1445109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reconocimiento público</a:t>
            </a:r>
          </a:p>
        </p:txBody>
      </p:sp>
      <p:pic>
        <p:nvPicPr>
          <p:cNvPr id="157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4919" y="1457325"/>
            <a:ext cx="3571876" cy="285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279356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Text 0"/>
          <p:cNvSpPr txBox="1"/>
          <p:nvPr/>
        </p:nvSpPr>
        <p:spPr>
          <a:xfrm>
            <a:off x="428625" y="482599"/>
            <a:ext cx="386111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27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Comparador Ideológico</a:t>
            </a:r>
          </a:p>
        </p:txBody>
      </p:sp>
      <p:sp>
        <p:nvSpPr>
          <p:cNvPr id="161" name="Text 1"/>
          <p:cNvSpPr txBox="1"/>
          <p:nvPr/>
        </p:nvSpPr>
        <p:spPr>
          <a:xfrm>
            <a:off x="428625" y="1454944"/>
            <a:ext cx="80068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i="1" sz="10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Análisis comparativo de los personajes principales</a:t>
            </a:r>
          </a:p>
        </p:txBody>
      </p:sp>
      <p:sp>
        <p:nvSpPr>
          <p:cNvPr id="162" name="Shape 2"/>
          <p:cNvSpPr/>
          <p:nvPr/>
        </p:nvSpPr>
        <p:spPr>
          <a:xfrm>
            <a:off x="428625" y="2478881"/>
            <a:ext cx="1053564" cy="600076"/>
          </a:xfrm>
          <a:prstGeom prst="rect">
            <a:avLst/>
          </a:prstGeom>
          <a:solidFill>
            <a:srgbClr val="F39C1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3" name="Text 3"/>
          <p:cNvSpPr txBox="1"/>
          <p:nvPr/>
        </p:nvSpPr>
        <p:spPr>
          <a:xfrm>
            <a:off x="428625" y="2581560"/>
            <a:ext cx="1053564" cy="394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507" tIns="127507" rIns="127507" bIns="127507" anchor="ctr">
            <a:spAutoFit/>
          </a:bodyPr>
          <a:lstStyle>
            <a:lvl1pPr>
              <a:defRPr b="1" sz="900">
                <a:solidFill>
                  <a:srgbClr val="2C3E50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Personaje</a:t>
            </a:r>
          </a:p>
        </p:txBody>
      </p:sp>
      <p:sp>
        <p:nvSpPr>
          <p:cNvPr id="164" name="Shape 4"/>
          <p:cNvSpPr/>
          <p:nvPr/>
        </p:nvSpPr>
        <p:spPr>
          <a:xfrm>
            <a:off x="1482188" y="2478881"/>
            <a:ext cx="1608574" cy="600076"/>
          </a:xfrm>
          <a:prstGeom prst="rect">
            <a:avLst/>
          </a:prstGeom>
          <a:solidFill>
            <a:srgbClr val="F39C1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5" name="Text 5"/>
          <p:cNvSpPr txBox="1"/>
          <p:nvPr/>
        </p:nvSpPr>
        <p:spPr>
          <a:xfrm>
            <a:off x="1482188" y="2581560"/>
            <a:ext cx="1608574" cy="394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507" tIns="127507" rIns="127507" bIns="127507" anchor="ctr">
            <a:spAutoFit/>
          </a:bodyPr>
          <a:lstStyle>
            <a:lvl1pPr>
              <a:defRPr b="1" sz="900">
                <a:solidFill>
                  <a:srgbClr val="2C3E50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Tipo de sujeto</a:t>
            </a:r>
          </a:p>
        </p:txBody>
      </p:sp>
      <p:sp>
        <p:nvSpPr>
          <p:cNvPr id="166" name="Shape 6"/>
          <p:cNvSpPr/>
          <p:nvPr/>
        </p:nvSpPr>
        <p:spPr>
          <a:xfrm>
            <a:off x="3090759" y="2478881"/>
            <a:ext cx="1017929" cy="600076"/>
          </a:xfrm>
          <a:prstGeom prst="rect">
            <a:avLst/>
          </a:prstGeom>
          <a:solidFill>
            <a:srgbClr val="F39C1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7" name="Text 7"/>
          <p:cNvSpPr txBox="1"/>
          <p:nvPr/>
        </p:nvSpPr>
        <p:spPr>
          <a:xfrm>
            <a:off x="3090759" y="2511710"/>
            <a:ext cx="1017929" cy="534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507" tIns="127507" rIns="127507" bIns="127507" anchor="ctr">
            <a:spAutoFit/>
          </a:bodyPr>
          <a:lstStyle>
            <a:lvl1pPr>
              <a:defRPr b="1" sz="900">
                <a:solidFill>
                  <a:srgbClr val="2C3E50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Forma de la honra</a:t>
            </a:r>
          </a:p>
        </p:txBody>
      </p:sp>
      <p:sp>
        <p:nvSpPr>
          <p:cNvPr id="168" name="Shape 8"/>
          <p:cNvSpPr/>
          <p:nvPr/>
        </p:nvSpPr>
        <p:spPr>
          <a:xfrm>
            <a:off x="4108689" y="2478881"/>
            <a:ext cx="1291987" cy="600076"/>
          </a:xfrm>
          <a:prstGeom prst="rect">
            <a:avLst/>
          </a:prstGeom>
          <a:solidFill>
            <a:srgbClr val="F39C1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9" name="Text 9"/>
          <p:cNvSpPr txBox="1"/>
          <p:nvPr/>
        </p:nvSpPr>
        <p:spPr>
          <a:xfrm>
            <a:off x="4108689" y="2511710"/>
            <a:ext cx="1291987" cy="534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507" tIns="127507" rIns="127507" bIns="127507" anchor="ctr">
            <a:spAutoFit/>
          </a:bodyPr>
          <a:lstStyle>
            <a:lvl1pPr>
              <a:defRPr b="1" sz="900">
                <a:solidFill>
                  <a:srgbClr val="2C3E50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Ideología dominante</a:t>
            </a:r>
          </a:p>
        </p:txBody>
      </p:sp>
      <p:sp>
        <p:nvSpPr>
          <p:cNvPr id="170" name="Shape 10"/>
          <p:cNvSpPr/>
          <p:nvPr/>
        </p:nvSpPr>
        <p:spPr>
          <a:xfrm>
            <a:off x="428625" y="3078956"/>
            <a:ext cx="1053564" cy="564357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1" name="Shape 11"/>
          <p:cNvSpPr/>
          <p:nvPr/>
        </p:nvSpPr>
        <p:spPr>
          <a:xfrm>
            <a:off x="428625" y="3633391"/>
            <a:ext cx="1053564" cy="12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2" name="Text 12"/>
          <p:cNvSpPr txBox="1"/>
          <p:nvPr/>
        </p:nvSpPr>
        <p:spPr>
          <a:xfrm>
            <a:off x="428625" y="3170125"/>
            <a:ext cx="1053564" cy="382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507" tIns="127507" rIns="127507" bIns="127507" anchor="ctr">
            <a:spAutoFit/>
          </a:bodyPr>
          <a:lstStyle>
            <a:lvl1pPr>
              <a:defRPr b="1" sz="8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El Cid</a:t>
            </a:r>
          </a:p>
        </p:txBody>
      </p:sp>
      <p:sp>
        <p:nvSpPr>
          <p:cNvPr id="173" name="Shape 13"/>
          <p:cNvSpPr/>
          <p:nvPr/>
        </p:nvSpPr>
        <p:spPr>
          <a:xfrm>
            <a:off x="1482188" y="3078956"/>
            <a:ext cx="1608574" cy="564357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4" name="Shape 14"/>
          <p:cNvSpPr/>
          <p:nvPr/>
        </p:nvSpPr>
        <p:spPr>
          <a:xfrm>
            <a:off x="1482188" y="3633391"/>
            <a:ext cx="1608574" cy="12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5" name="Text 15"/>
          <p:cNvSpPr txBox="1"/>
          <p:nvPr/>
        </p:nvSpPr>
        <p:spPr>
          <a:xfrm>
            <a:off x="1482188" y="3105658"/>
            <a:ext cx="1608574" cy="510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507" tIns="127507" rIns="127507" bIns="127507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Sujeto en transición (feudal → "moderno")</a:t>
            </a:r>
          </a:p>
        </p:txBody>
      </p:sp>
      <p:sp>
        <p:nvSpPr>
          <p:cNvPr id="176" name="Shape 16"/>
          <p:cNvSpPr/>
          <p:nvPr/>
        </p:nvSpPr>
        <p:spPr>
          <a:xfrm>
            <a:off x="3090759" y="3078956"/>
            <a:ext cx="1017929" cy="564357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7" name="Shape 17"/>
          <p:cNvSpPr/>
          <p:nvPr/>
        </p:nvSpPr>
        <p:spPr>
          <a:xfrm>
            <a:off x="3090759" y="3633391"/>
            <a:ext cx="1017929" cy="12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8" name="Text 18"/>
          <p:cNvSpPr txBox="1"/>
          <p:nvPr/>
        </p:nvSpPr>
        <p:spPr>
          <a:xfrm>
            <a:off x="3090759" y="3170125"/>
            <a:ext cx="1017929" cy="382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507" tIns="127507" rIns="127507" bIns="127507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Mérito y servicio</a:t>
            </a:r>
          </a:p>
        </p:txBody>
      </p:sp>
      <p:sp>
        <p:nvSpPr>
          <p:cNvPr id="179" name="Shape 19"/>
          <p:cNvSpPr/>
          <p:nvPr/>
        </p:nvSpPr>
        <p:spPr>
          <a:xfrm>
            <a:off x="4108689" y="3078956"/>
            <a:ext cx="1291987" cy="564357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0" name="Shape 20"/>
          <p:cNvSpPr/>
          <p:nvPr/>
        </p:nvSpPr>
        <p:spPr>
          <a:xfrm>
            <a:off x="4108689" y="3633391"/>
            <a:ext cx="1291987" cy="12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1" name="Text 21"/>
          <p:cNvSpPr txBox="1"/>
          <p:nvPr/>
        </p:nvSpPr>
        <p:spPr>
          <a:xfrm>
            <a:off x="4108689" y="3106625"/>
            <a:ext cx="1291987" cy="50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507" tIns="127507" rIns="127507" bIns="127507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Realismo y ética del trabajo</a:t>
            </a:r>
          </a:p>
        </p:txBody>
      </p:sp>
      <p:sp>
        <p:nvSpPr>
          <p:cNvPr id="182" name="Shape 22"/>
          <p:cNvSpPr/>
          <p:nvPr/>
        </p:nvSpPr>
        <p:spPr>
          <a:xfrm>
            <a:off x="428625" y="3636169"/>
            <a:ext cx="1053564" cy="564357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3" name="Shape 23"/>
          <p:cNvSpPr/>
          <p:nvPr/>
        </p:nvSpPr>
        <p:spPr>
          <a:xfrm>
            <a:off x="428625" y="4190602"/>
            <a:ext cx="1053564" cy="12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4" name="Text 24"/>
          <p:cNvSpPr txBox="1"/>
          <p:nvPr/>
        </p:nvSpPr>
        <p:spPr>
          <a:xfrm>
            <a:off x="428625" y="3663839"/>
            <a:ext cx="1053564" cy="50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507" tIns="127507" rIns="127507" bIns="127507" anchor="ctr">
            <a:spAutoFit/>
          </a:bodyPr>
          <a:lstStyle>
            <a:lvl1pPr>
              <a:defRPr b="1" sz="8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Infantes de Carrión</a:t>
            </a:r>
          </a:p>
        </p:txBody>
      </p:sp>
      <p:sp>
        <p:nvSpPr>
          <p:cNvPr id="185" name="Shape 25"/>
          <p:cNvSpPr/>
          <p:nvPr/>
        </p:nvSpPr>
        <p:spPr>
          <a:xfrm>
            <a:off x="1482188" y="3636169"/>
            <a:ext cx="1608574" cy="564357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6" name="Shape 26"/>
          <p:cNvSpPr/>
          <p:nvPr/>
        </p:nvSpPr>
        <p:spPr>
          <a:xfrm>
            <a:off x="1482188" y="4190602"/>
            <a:ext cx="1608574" cy="12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7" name="Text 27"/>
          <p:cNvSpPr txBox="1"/>
          <p:nvPr/>
        </p:nvSpPr>
        <p:spPr>
          <a:xfrm>
            <a:off x="1482188" y="3727339"/>
            <a:ext cx="1608574" cy="382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507" tIns="127507" rIns="127507" bIns="127507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Sujeto feudal heredado</a:t>
            </a:r>
          </a:p>
        </p:txBody>
      </p:sp>
      <p:sp>
        <p:nvSpPr>
          <p:cNvPr id="188" name="Shape 28"/>
          <p:cNvSpPr/>
          <p:nvPr/>
        </p:nvSpPr>
        <p:spPr>
          <a:xfrm>
            <a:off x="3090759" y="3636169"/>
            <a:ext cx="1017929" cy="564357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9" name="Shape 29"/>
          <p:cNvSpPr/>
          <p:nvPr/>
        </p:nvSpPr>
        <p:spPr>
          <a:xfrm>
            <a:off x="3090759" y="4190602"/>
            <a:ext cx="1017929" cy="12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0" name="Text 30"/>
          <p:cNvSpPr txBox="1"/>
          <p:nvPr/>
        </p:nvSpPr>
        <p:spPr>
          <a:xfrm>
            <a:off x="3090759" y="3663839"/>
            <a:ext cx="1017929" cy="50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507" tIns="127507" rIns="127507" bIns="127507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Linaje y privilegio</a:t>
            </a:r>
          </a:p>
        </p:txBody>
      </p:sp>
      <p:sp>
        <p:nvSpPr>
          <p:cNvPr id="191" name="Shape 31"/>
          <p:cNvSpPr/>
          <p:nvPr/>
        </p:nvSpPr>
        <p:spPr>
          <a:xfrm>
            <a:off x="4108689" y="3636169"/>
            <a:ext cx="1291987" cy="564357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2" name="Shape 32"/>
          <p:cNvSpPr/>
          <p:nvPr/>
        </p:nvSpPr>
        <p:spPr>
          <a:xfrm>
            <a:off x="4108689" y="4190602"/>
            <a:ext cx="1291987" cy="12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3" name="Text 33"/>
          <p:cNvSpPr txBox="1"/>
          <p:nvPr/>
        </p:nvSpPr>
        <p:spPr>
          <a:xfrm>
            <a:off x="4108689" y="3727339"/>
            <a:ext cx="1291987" cy="382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507" tIns="127507" rIns="127507" bIns="127507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Aristocracia tradicional</a:t>
            </a:r>
          </a:p>
        </p:txBody>
      </p:sp>
      <p:sp>
        <p:nvSpPr>
          <p:cNvPr id="194" name="Shape 34"/>
          <p:cNvSpPr/>
          <p:nvPr/>
        </p:nvSpPr>
        <p:spPr>
          <a:xfrm>
            <a:off x="428625" y="4193380"/>
            <a:ext cx="1053564" cy="557214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5" name="Text 35"/>
          <p:cNvSpPr txBox="1"/>
          <p:nvPr/>
        </p:nvSpPr>
        <p:spPr>
          <a:xfrm>
            <a:off x="428625" y="4280979"/>
            <a:ext cx="1053564" cy="382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507" tIns="127507" rIns="127507" bIns="127507" anchor="ctr">
            <a:spAutoFit/>
          </a:bodyPr>
          <a:lstStyle>
            <a:lvl1pPr>
              <a:defRPr b="1" sz="8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Rey Alfonso VI</a:t>
            </a:r>
          </a:p>
        </p:txBody>
      </p:sp>
      <p:sp>
        <p:nvSpPr>
          <p:cNvPr id="196" name="Shape 36"/>
          <p:cNvSpPr/>
          <p:nvPr/>
        </p:nvSpPr>
        <p:spPr>
          <a:xfrm>
            <a:off x="1482188" y="4193380"/>
            <a:ext cx="1608574" cy="557214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7" name="Text 37"/>
          <p:cNvSpPr txBox="1"/>
          <p:nvPr/>
        </p:nvSpPr>
        <p:spPr>
          <a:xfrm>
            <a:off x="1482188" y="4280979"/>
            <a:ext cx="1608574" cy="382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507" tIns="127507" rIns="127507" bIns="127507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Autoridad teocrática</a:t>
            </a:r>
          </a:p>
        </p:txBody>
      </p:sp>
      <p:sp>
        <p:nvSpPr>
          <p:cNvPr id="198" name="Shape 38"/>
          <p:cNvSpPr/>
          <p:nvPr/>
        </p:nvSpPr>
        <p:spPr>
          <a:xfrm>
            <a:off x="3090759" y="4193380"/>
            <a:ext cx="1017929" cy="557214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9" name="Text 39"/>
          <p:cNvSpPr txBox="1"/>
          <p:nvPr/>
        </p:nvSpPr>
        <p:spPr>
          <a:xfrm>
            <a:off x="3090759" y="4217479"/>
            <a:ext cx="1017929" cy="50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507" tIns="127507" rIns="127507" bIns="127507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Fuente de la honra</a:t>
            </a:r>
          </a:p>
        </p:txBody>
      </p:sp>
      <p:sp>
        <p:nvSpPr>
          <p:cNvPr id="200" name="Shape 40"/>
          <p:cNvSpPr/>
          <p:nvPr/>
        </p:nvSpPr>
        <p:spPr>
          <a:xfrm>
            <a:off x="4108689" y="4193380"/>
            <a:ext cx="1291987" cy="557214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1" name="Text 41"/>
          <p:cNvSpPr txBox="1"/>
          <p:nvPr/>
        </p:nvSpPr>
        <p:spPr>
          <a:xfrm>
            <a:off x="4108689" y="4280979"/>
            <a:ext cx="1291987" cy="382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507" tIns="127507" rIns="127507" bIns="127507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Teocentrismo político</a:t>
            </a:r>
          </a:p>
        </p:txBody>
      </p:sp>
      <p:sp>
        <p:nvSpPr>
          <p:cNvPr id="202" name="Text 42"/>
          <p:cNvSpPr txBox="1"/>
          <p:nvPr/>
        </p:nvSpPr>
        <p:spPr>
          <a:xfrm>
            <a:off x="428625" y="4952206"/>
            <a:ext cx="3488191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Esta comparación muestra la tensión ideológica presente en la obra:</a:t>
            </a:r>
          </a:p>
        </p:txBody>
      </p:sp>
      <p:sp>
        <p:nvSpPr>
          <p:cNvPr id="203" name="Text 43"/>
          <p:cNvSpPr txBox="1"/>
          <p:nvPr/>
        </p:nvSpPr>
        <p:spPr>
          <a:xfrm>
            <a:off x="657225" y="5230019"/>
            <a:ext cx="268957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El Cid representa valores emergentes basados en el mérito</a:t>
            </a:r>
          </a:p>
        </p:txBody>
      </p:sp>
      <p:sp>
        <p:nvSpPr>
          <p:cNvPr id="204" name="Text 44"/>
          <p:cNvSpPr txBox="1"/>
          <p:nvPr/>
        </p:nvSpPr>
        <p:spPr>
          <a:xfrm>
            <a:off x="657225" y="5458619"/>
            <a:ext cx="261625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Los Infantes encarnan el sistema tradicional de privilegios</a:t>
            </a:r>
          </a:p>
        </p:txBody>
      </p:sp>
      <p:sp>
        <p:nvSpPr>
          <p:cNvPr id="205" name="Text 45"/>
          <p:cNvSpPr txBox="1"/>
          <p:nvPr/>
        </p:nvSpPr>
        <p:spPr>
          <a:xfrm>
            <a:off x="657225" y="5687219"/>
            <a:ext cx="287595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El Rey simboliza la autoridad divina que legitima el orden social</a:t>
            </a:r>
          </a:p>
        </p:txBody>
      </p:sp>
      <p:pic>
        <p:nvPicPr>
          <p:cNvPr id="206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6444" y="2139552"/>
            <a:ext cx="2857501" cy="285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229225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ext 0"/>
          <p:cNvSpPr txBox="1"/>
          <p:nvPr/>
        </p:nvSpPr>
        <p:spPr>
          <a:xfrm>
            <a:off x="428625" y="482599"/>
            <a:ext cx="544301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27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El Cid como Sujeto en Transición</a:t>
            </a:r>
          </a:p>
        </p:txBody>
      </p:sp>
      <p:sp>
        <p:nvSpPr>
          <p:cNvPr id="210" name="Text 1"/>
          <p:cNvSpPr txBox="1"/>
          <p:nvPr/>
        </p:nvSpPr>
        <p:spPr>
          <a:xfrm>
            <a:off x="428625" y="1400572"/>
            <a:ext cx="1486694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El Cid representa un </a:t>
            </a:r>
          </a:p>
        </p:txBody>
      </p:sp>
      <p:sp>
        <p:nvSpPr>
          <p:cNvPr id="211" name="Text 2"/>
          <p:cNvSpPr txBox="1"/>
          <p:nvPr/>
        </p:nvSpPr>
        <p:spPr>
          <a:xfrm>
            <a:off x="1954205" y="1400572"/>
            <a:ext cx="1452316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2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sujeto en transición</a:t>
            </a:r>
          </a:p>
        </p:txBody>
      </p:sp>
      <p:sp>
        <p:nvSpPr>
          <p:cNvPr id="212" name="Text 3"/>
          <p:cNvSpPr txBox="1"/>
          <p:nvPr/>
        </p:nvSpPr>
        <p:spPr>
          <a:xfrm>
            <a:off x="3469099" y="1400572"/>
            <a:ext cx="732806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entre dos </a:t>
            </a:r>
          </a:p>
        </p:txBody>
      </p:sp>
      <p:sp>
        <p:nvSpPr>
          <p:cNvPr id="213" name="Text 4"/>
          <p:cNvSpPr txBox="1"/>
          <p:nvPr/>
        </p:nvSpPr>
        <p:spPr>
          <a:xfrm>
            <a:off x="428624" y="1636315"/>
            <a:ext cx="1444428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mundos ideológicos: </a:t>
            </a:r>
          </a:p>
        </p:txBody>
      </p:sp>
      <p:sp>
        <p:nvSpPr>
          <p:cNvPr id="214" name="Shape 5"/>
          <p:cNvSpPr/>
          <p:nvPr/>
        </p:nvSpPr>
        <p:spPr>
          <a:xfrm>
            <a:off x="428625" y="1985963"/>
            <a:ext cx="3857625" cy="1107282"/>
          </a:xfrm>
          <a:prstGeom prst="rect">
            <a:avLst/>
          </a:prstGeom>
          <a:solidFill>
            <a:srgbClr val="F39C12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5" name="Text 6"/>
          <p:cNvSpPr txBox="1"/>
          <p:nvPr/>
        </p:nvSpPr>
        <p:spPr>
          <a:xfrm>
            <a:off x="571500" y="2155825"/>
            <a:ext cx="2334258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3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De sujeto feudal a "moderno"</a:t>
            </a:r>
          </a:p>
        </p:txBody>
      </p:sp>
      <p:sp>
        <p:nvSpPr>
          <p:cNvPr id="216" name="Text 7"/>
          <p:cNvSpPr txBox="1"/>
          <p:nvPr/>
        </p:nvSpPr>
        <p:spPr>
          <a:xfrm>
            <a:off x="571500" y="2537618"/>
            <a:ext cx="357187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Aunque mantiene la lealtad al rey y respeta la jerarquía feudal, el Cid introduce nuevos valores que anticipan cambios sociales. </a:t>
            </a:r>
          </a:p>
        </p:txBody>
      </p:sp>
      <p:sp>
        <p:nvSpPr>
          <p:cNvPr id="217" name="Text 8"/>
          <p:cNvSpPr txBox="1"/>
          <p:nvPr/>
        </p:nvSpPr>
        <p:spPr>
          <a:xfrm>
            <a:off x="428625" y="3263106"/>
            <a:ext cx="1673697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3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Valores que encarna:</a:t>
            </a:r>
          </a:p>
        </p:txBody>
      </p:sp>
      <p:pic>
        <p:nvPicPr>
          <p:cNvPr id="218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625" y="3636169"/>
            <a:ext cx="142875" cy="14287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Text 9"/>
          <p:cNvSpPr txBox="1"/>
          <p:nvPr/>
        </p:nvSpPr>
        <p:spPr>
          <a:xfrm>
            <a:off x="678656" y="3644105"/>
            <a:ext cx="171837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Mérito personal sobre linaje heredado</a:t>
            </a:r>
          </a:p>
        </p:txBody>
      </p:sp>
      <p:pic>
        <p:nvPicPr>
          <p:cNvPr id="220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625" y="3936205"/>
            <a:ext cx="178595" cy="1428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ext 10"/>
          <p:cNvSpPr txBox="1"/>
          <p:nvPr/>
        </p:nvSpPr>
        <p:spPr>
          <a:xfrm>
            <a:off x="714375" y="3944144"/>
            <a:ext cx="127754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Servicio eficaz y pragmático</a:t>
            </a:r>
          </a:p>
        </p:txBody>
      </p:sp>
      <p:pic>
        <p:nvPicPr>
          <p:cNvPr id="222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8625" y="4236244"/>
            <a:ext cx="178595" cy="142876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Text 11"/>
          <p:cNvSpPr txBox="1"/>
          <p:nvPr/>
        </p:nvSpPr>
        <p:spPr>
          <a:xfrm>
            <a:off x="714375" y="4244180"/>
            <a:ext cx="135106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Realismo y sentido de justicia</a:t>
            </a:r>
          </a:p>
        </p:txBody>
      </p:sp>
      <p:pic>
        <p:nvPicPr>
          <p:cNvPr id="224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8625" y="4536280"/>
            <a:ext cx="142875" cy="14287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ext 12"/>
          <p:cNvSpPr txBox="1"/>
          <p:nvPr/>
        </p:nvSpPr>
        <p:spPr>
          <a:xfrm>
            <a:off x="678655" y="4544219"/>
            <a:ext cx="12382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Ética del trabajo y esfuerzo</a:t>
            </a:r>
          </a:p>
        </p:txBody>
      </p:sp>
      <p:pic>
        <p:nvPicPr>
          <p:cNvPr id="226" name="Image 5" descr="Image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243512" y="1478755"/>
            <a:ext cx="3214689" cy="3214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39353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Text 0"/>
          <p:cNvSpPr txBox="1"/>
          <p:nvPr/>
        </p:nvSpPr>
        <p:spPr>
          <a:xfrm>
            <a:off x="428625" y="482599"/>
            <a:ext cx="477629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27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Infantes de Carrión vs. El Cid</a:t>
            </a:r>
          </a:p>
        </p:txBody>
      </p:sp>
      <p:sp>
        <p:nvSpPr>
          <p:cNvPr id="230" name="Text 1"/>
          <p:cNvSpPr txBox="1"/>
          <p:nvPr/>
        </p:nvSpPr>
        <p:spPr>
          <a:xfrm>
            <a:off x="428625" y="1519237"/>
            <a:ext cx="385762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El contraste entre los Infantes de Carrión y El Cid representa la tensión entre dos formas de legitimación social: </a:t>
            </a:r>
          </a:p>
        </p:txBody>
      </p:sp>
      <p:sp>
        <p:nvSpPr>
          <p:cNvPr id="231" name="Shape 2"/>
          <p:cNvSpPr/>
          <p:nvPr/>
        </p:nvSpPr>
        <p:spPr>
          <a:xfrm>
            <a:off x="428625" y="2143125"/>
            <a:ext cx="1875234" cy="2278857"/>
          </a:xfrm>
          <a:prstGeom prst="rect">
            <a:avLst/>
          </a:prstGeom>
          <a:solidFill>
            <a:srgbClr val="C0392B">
              <a:alpha val="3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2" name="Text 3"/>
          <p:cNvSpPr txBox="1"/>
          <p:nvPr/>
        </p:nvSpPr>
        <p:spPr>
          <a:xfrm>
            <a:off x="571500" y="2441574"/>
            <a:ext cx="1589484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b="1" sz="13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Infantes de Carrión</a:t>
            </a:r>
          </a:p>
        </p:txBody>
      </p:sp>
      <p:pic>
        <p:nvPicPr>
          <p:cNvPr id="233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500" y="3021806"/>
            <a:ext cx="128588" cy="1143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Text 4"/>
          <p:cNvSpPr txBox="1"/>
          <p:nvPr/>
        </p:nvSpPr>
        <p:spPr>
          <a:xfrm>
            <a:off x="771525" y="2951956"/>
            <a:ext cx="1389459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Representan la aristocracia tradicional</a:t>
            </a:r>
          </a:p>
        </p:txBody>
      </p:sp>
      <p:pic>
        <p:nvPicPr>
          <p:cNvPr id="235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1500" y="3364705"/>
            <a:ext cx="100014" cy="11430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ext 5"/>
          <p:cNvSpPr txBox="1"/>
          <p:nvPr/>
        </p:nvSpPr>
        <p:spPr>
          <a:xfrm>
            <a:off x="742950" y="3358355"/>
            <a:ext cx="114786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Honra por linaje y sangre</a:t>
            </a:r>
          </a:p>
        </p:txBody>
      </p:sp>
      <p:pic>
        <p:nvPicPr>
          <p:cNvPr id="237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1500" y="3621880"/>
            <a:ext cx="114300" cy="114301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Text 6"/>
          <p:cNvSpPr txBox="1"/>
          <p:nvPr/>
        </p:nvSpPr>
        <p:spPr>
          <a:xfrm>
            <a:off x="757237" y="3615530"/>
            <a:ext cx="88250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Privilegio heredado</a:t>
            </a:r>
          </a:p>
        </p:txBody>
      </p:sp>
      <p:pic>
        <p:nvPicPr>
          <p:cNvPr id="239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1500" y="3964780"/>
            <a:ext cx="142875" cy="11430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 7"/>
          <p:cNvSpPr txBox="1"/>
          <p:nvPr/>
        </p:nvSpPr>
        <p:spPr>
          <a:xfrm>
            <a:off x="785812" y="3958430"/>
            <a:ext cx="137517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Cobardía moral encubierta</a:t>
            </a:r>
          </a:p>
        </p:txBody>
      </p:sp>
      <p:sp>
        <p:nvSpPr>
          <p:cNvPr id="241" name="Shape 8"/>
          <p:cNvSpPr/>
          <p:nvPr/>
        </p:nvSpPr>
        <p:spPr>
          <a:xfrm>
            <a:off x="2411016" y="2143125"/>
            <a:ext cx="1875234" cy="2278857"/>
          </a:xfrm>
          <a:prstGeom prst="rect">
            <a:avLst/>
          </a:prstGeom>
          <a:solidFill>
            <a:srgbClr val="2980B9">
              <a:alpha val="3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2" name="Text 9"/>
          <p:cNvSpPr txBox="1"/>
          <p:nvPr/>
        </p:nvSpPr>
        <p:spPr>
          <a:xfrm>
            <a:off x="3108378" y="2312987"/>
            <a:ext cx="480511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b="1" sz="13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El Cid</a:t>
            </a:r>
          </a:p>
        </p:txBody>
      </p:sp>
      <p:pic>
        <p:nvPicPr>
          <p:cNvPr id="243" name="Image 5" descr="Image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53891" y="2764631"/>
            <a:ext cx="128589" cy="114301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Text 10"/>
          <p:cNvSpPr txBox="1"/>
          <p:nvPr/>
        </p:nvSpPr>
        <p:spPr>
          <a:xfrm>
            <a:off x="2753916" y="2758281"/>
            <a:ext cx="138945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Nueva forma de legitimación</a:t>
            </a:r>
          </a:p>
        </p:txBody>
      </p:sp>
      <p:pic>
        <p:nvPicPr>
          <p:cNvPr id="245" name="Image 6" descr="Image 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553891" y="3107531"/>
            <a:ext cx="85726" cy="11430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Text 11"/>
          <p:cNvSpPr txBox="1"/>
          <p:nvPr/>
        </p:nvSpPr>
        <p:spPr>
          <a:xfrm>
            <a:off x="2711052" y="3101181"/>
            <a:ext cx="117594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Honra por acción y mérito</a:t>
            </a:r>
          </a:p>
        </p:txBody>
      </p:sp>
      <p:pic>
        <p:nvPicPr>
          <p:cNvPr id="247" name="Image 7" descr="Image 7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553891" y="3364705"/>
            <a:ext cx="142876" cy="114301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Text 12"/>
          <p:cNvSpPr txBox="1"/>
          <p:nvPr/>
        </p:nvSpPr>
        <p:spPr>
          <a:xfrm>
            <a:off x="2768202" y="3358355"/>
            <a:ext cx="803227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Justicia y eficacia</a:t>
            </a:r>
          </a:p>
        </p:txBody>
      </p:sp>
      <p:pic>
        <p:nvPicPr>
          <p:cNvPr id="249" name="Image 8" descr="Image 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553891" y="3707605"/>
            <a:ext cx="100014" cy="11430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ext 13"/>
          <p:cNvSpPr txBox="1"/>
          <p:nvPr/>
        </p:nvSpPr>
        <p:spPr>
          <a:xfrm>
            <a:off x="2725341" y="3701255"/>
            <a:ext cx="141803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Valentía y honor demostrado</a:t>
            </a:r>
          </a:p>
        </p:txBody>
      </p:sp>
      <p:sp>
        <p:nvSpPr>
          <p:cNvPr id="251" name="Text 14"/>
          <p:cNvSpPr txBox="1"/>
          <p:nvPr/>
        </p:nvSpPr>
        <p:spPr>
          <a:xfrm>
            <a:off x="428625" y="4587775"/>
            <a:ext cx="909266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Esta oposición </a:t>
            </a:r>
          </a:p>
        </p:txBody>
      </p:sp>
      <p:sp>
        <p:nvSpPr>
          <p:cNvPr id="252" name="Text 15"/>
          <p:cNvSpPr txBox="1"/>
          <p:nvPr/>
        </p:nvSpPr>
        <p:spPr>
          <a:xfrm>
            <a:off x="1428750" y="4587775"/>
            <a:ext cx="1198241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1000">
                <a:solidFill>
                  <a:srgbClr val="F39C12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anticipa el conflicto</a:t>
            </a:r>
          </a:p>
        </p:txBody>
      </p:sp>
      <p:sp>
        <p:nvSpPr>
          <p:cNvPr id="253" name="Text 16"/>
          <p:cNvSpPr txBox="1"/>
          <p:nvPr/>
        </p:nvSpPr>
        <p:spPr>
          <a:xfrm>
            <a:off x="2791224" y="4587775"/>
            <a:ext cx="987030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 entre la nobleza </a:t>
            </a:r>
          </a:p>
        </p:txBody>
      </p:sp>
      <p:sp>
        <p:nvSpPr>
          <p:cNvPr id="254" name="Text 17"/>
          <p:cNvSpPr txBox="1"/>
          <p:nvPr/>
        </p:nvSpPr>
        <p:spPr>
          <a:xfrm>
            <a:off x="428625" y="4787800"/>
            <a:ext cx="3048112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</a:lstStyle>
          <a:p>
            <a:pPr/>
            <a:r>
              <a:t>tradicional y los nuevos valores sociales emergentes. </a:t>
            </a:r>
          </a:p>
        </p:txBody>
      </p:sp>
      <p:pic>
        <p:nvPicPr>
          <p:cNvPr id="255" name="Image 9" descr="Image 9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064919" y="1739502"/>
            <a:ext cx="3571876" cy="285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